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8" r:id="rId4"/>
    <p:sldId id="261" r:id="rId5"/>
    <p:sldId id="259"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DB5E036D-2F03-40A9-A1AA-7563899C417C}" type="datetimeFigureOut">
              <a:rPr lang="en-MY" smtClean="0"/>
              <a:t>15/8/2020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A2571BC-2677-4BA8-91F5-C228D0EDFA80}" type="slidenum">
              <a:rPr lang="en-MY" smtClean="0"/>
              <a:t>‹#›</a:t>
            </a:fld>
            <a:endParaRPr lang="en-MY"/>
          </a:p>
        </p:txBody>
      </p:sp>
    </p:spTree>
    <p:extLst>
      <p:ext uri="{BB962C8B-B14F-4D97-AF65-F5344CB8AC3E}">
        <p14:creationId xmlns:p14="http://schemas.microsoft.com/office/powerpoint/2010/main" val="3379481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DB5E036D-2F03-40A9-A1AA-7563899C417C}" type="datetimeFigureOut">
              <a:rPr lang="en-MY" smtClean="0"/>
              <a:t>15/8/2020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A2571BC-2677-4BA8-91F5-C228D0EDFA80}" type="slidenum">
              <a:rPr lang="en-MY" smtClean="0"/>
              <a:t>‹#›</a:t>
            </a:fld>
            <a:endParaRPr lang="en-MY"/>
          </a:p>
        </p:txBody>
      </p:sp>
    </p:spTree>
    <p:extLst>
      <p:ext uri="{BB962C8B-B14F-4D97-AF65-F5344CB8AC3E}">
        <p14:creationId xmlns:p14="http://schemas.microsoft.com/office/powerpoint/2010/main" val="371012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DB5E036D-2F03-40A9-A1AA-7563899C417C}" type="datetimeFigureOut">
              <a:rPr lang="en-MY" smtClean="0"/>
              <a:t>15/8/2020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A2571BC-2677-4BA8-91F5-C228D0EDFA80}" type="slidenum">
              <a:rPr lang="en-MY" smtClean="0"/>
              <a:t>‹#›</a:t>
            </a:fld>
            <a:endParaRPr lang="en-MY"/>
          </a:p>
        </p:txBody>
      </p:sp>
    </p:spTree>
    <p:extLst>
      <p:ext uri="{BB962C8B-B14F-4D97-AF65-F5344CB8AC3E}">
        <p14:creationId xmlns:p14="http://schemas.microsoft.com/office/powerpoint/2010/main" val="244349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DB5E036D-2F03-40A9-A1AA-7563899C417C}" type="datetimeFigureOut">
              <a:rPr lang="en-MY" smtClean="0"/>
              <a:t>15/8/2020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A2571BC-2677-4BA8-91F5-C228D0EDFA80}" type="slidenum">
              <a:rPr lang="en-MY" smtClean="0"/>
              <a:t>‹#›</a:t>
            </a:fld>
            <a:endParaRPr lang="en-MY"/>
          </a:p>
        </p:txBody>
      </p:sp>
    </p:spTree>
    <p:extLst>
      <p:ext uri="{BB962C8B-B14F-4D97-AF65-F5344CB8AC3E}">
        <p14:creationId xmlns:p14="http://schemas.microsoft.com/office/powerpoint/2010/main" val="2760273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5E036D-2F03-40A9-A1AA-7563899C417C}" type="datetimeFigureOut">
              <a:rPr lang="en-MY" smtClean="0"/>
              <a:t>15/8/2020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CA2571BC-2677-4BA8-91F5-C228D0EDFA80}" type="slidenum">
              <a:rPr lang="en-MY" smtClean="0"/>
              <a:t>‹#›</a:t>
            </a:fld>
            <a:endParaRPr lang="en-MY"/>
          </a:p>
        </p:txBody>
      </p:sp>
    </p:spTree>
    <p:extLst>
      <p:ext uri="{BB962C8B-B14F-4D97-AF65-F5344CB8AC3E}">
        <p14:creationId xmlns:p14="http://schemas.microsoft.com/office/powerpoint/2010/main" val="1124184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DB5E036D-2F03-40A9-A1AA-7563899C417C}" type="datetimeFigureOut">
              <a:rPr lang="en-MY" smtClean="0"/>
              <a:t>15/8/2020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A2571BC-2677-4BA8-91F5-C228D0EDFA80}" type="slidenum">
              <a:rPr lang="en-MY" smtClean="0"/>
              <a:t>‹#›</a:t>
            </a:fld>
            <a:endParaRPr lang="en-MY"/>
          </a:p>
        </p:txBody>
      </p:sp>
    </p:spTree>
    <p:extLst>
      <p:ext uri="{BB962C8B-B14F-4D97-AF65-F5344CB8AC3E}">
        <p14:creationId xmlns:p14="http://schemas.microsoft.com/office/powerpoint/2010/main" val="4213716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DB5E036D-2F03-40A9-A1AA-7563899C417C}" type="datetimeFigureOut">
              <a:rPr lang="en-MY" smtClean="0"/>
              <a:t>15/8/2020</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CA2571BC-2677-4BA8-91F5-C228D0EDFA80}" type="slidenum">
              <a:rPr lang="en-MY" smtClean="0"/>
              <a:t>‹#›</a:t>
            </a:fld>
            <a:endParaRPr lang="en-MY"/>
          </a:p>
        </p:txBody>
      </p:sp>
    </p:spTree>
    <p:extLst>
      <p:ext uri="{BB962C8B-B14F-4D97-AF65-F5344CB8AC3E}">
        <p14:creationId xmlns:p14="http://schemas.microsoft.com/office/powerpoint/2010/main" val="1089206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DB5E036D-2F03-40A9-A1AA-7563899C417C}" type="datetimeFigureOut">
              <a:rPr lang="en-MY" smtClean="0"/>
              <a:t>15/8/2020</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CA2571BC-2677-4BA8-91F5-C228D0EDFA80}" type="slidenum">
              <a:rPr lang="en-MY" smtClean="0"/>
              <a:t>‹#›</a:t>
            </a:fld>
            <a:endParaRPr lang="en-MY"/>
          </a:p>
        </p:txBody>
      </p:sp>
    </p:spTree>
    <p:extLst>
      <p:ext uri="{BB962C8B-B14F-4D97-AF65-F5344CB8AC3E}">
        <p14:creationId xmlns:p14="http://schemas.microsoft.com/office/powerpoint/2010/main" val="885712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5E036D-2F03-40A9-A1AA-7563899C417C}" type="datetimeFigureOut">
              <a:rPr lang="en-MY" smtClean="0"/>
              <a:t>15/8/2020</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CA2571BC-2677-4BA8-91F5-C228D0EDFA80}" type="slidenum">
              <a:rPr lang="en-MY" smtClean="0"/>
              <a:t>‹#›</a:t>
            </a:fld>
            <a:endParaRPr lang="en-MY"/>
          </a:p>
        </p:txBody>
      </p:sp>
    </p:spTree>
    <p:extLst>
      <p:ext uri="{BB962C8B-B14F-4D97-AF65-F5344CB8AC3E}">
        <p14:creationId xmlns:p14="http://schemas.microsoft.com/office/powerpoint/2010/main" val="94568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5E036D-2F03-40A9-A1AA-7563899C417C}" type="datetimeFigureOut">
              <a:rPr lang="en-MY" smtClean="0"/>
              <a:t>15/8/2020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A2571BC-2677-4BA8-91F5-C228D0EDFA80}" type="slidenum">
              <a:rPr lang="en-MY" smtClean="0"/>
              <a:t>‹#›</a:t>
            </a:fld>
            <a:endParaRPr lang="en-MY"/>
          </a:p>
        </p:txBody>
      </p:sp>
    </p:spTree>
    <p:extLst>
      <p:ext uri="{BB962C8B-B14F-4D97-AF65-F5344CB8AC3E}">
        <p14:creationId xmlns:p14="http://schemas.microsoft.com/office/powerpoint/2010/main" val="177035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5E036D-2F03-40A9-A1AA-7563899C417C}" type="datetimeFigureOut">
              <a:rPr lang="en-MY" smtClean="0"/>
              <a:t>15/8/2020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CA2571BC-2677-4BA8-91F5-C228D0EDFA80}" type="slidenum">
              <a:rPr lang="en-MY" smtClean="0"/>
              <a:t>‹#›</a:t>
            </a:fld>
            <a:endParaRPr lang="en-MY"/>
          </a:p>
        </p:txBody>
      </p:sp>
    </p:spTree>
    <p:extLst>
      <p:ext uri="{BB962C8B-B14F-4D97-AF65-F5344CB8AC3E}">
        <p14:creationId xmlns:p14="http://schemas.microsoft.com/office/powerpoint/2010/main" val="177211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5E036D-2F03-40A9-A1AA-7563899C417C}" type="datetimeFigureOut">
              <a:rPr lang="en-MY" smtClean="0"/>
              <a:t>15/8/2020</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2571BC-2677-4BA8-91F5-C228D0EDFA80}" type="slidenum">
              <a:rPr lang="en-MY" smtClean="0"/>
              <a:t>‹#›</a:t>
            </a:fld>
            <a:endParaRPr lang="en-MY"/>
          </a:p>
        </p:txBody>
      </p:sp>
    </p:spTree>
    <p:extLst>
      <p:ext uri="{BB962C8B-B14F-4D97-AF65-F5344CB8AC3E}">
        <p14:creationId xmlns:p14="http://schemas.microsoft.com/office/powerpoint/2010/main" val="27362777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847789"/>
            <a:ext cx="4043157" cy="13717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0" y="0"/>
            <a:ext cx="9144000" cy="6124754"/>
          </a:xfrm>
          <a:prstGeom prst="rect">
            <a:avLst/>
          </a:prstGeom>
        </p:spPr>
        <p:txBody>
          <a:bodyPr wrap="square">
            <a:spAutoFit/>
          </a:bodyPr>
          <a:lstStyle/>
          <a:p>
            <a:pPr algn="ctr"/>
            <a:r>
              <a:rPr lang="en-US" sz="2400" b="1" dirty="0" err="1"/>
              <a:t>Pembinaan</a:t>
            </a:r>
            <a:r>
              <a:rPr lang="en-US" sz="2400" b="1" dirty="0"/>
              <a:t> Model </a:t>
            </a:r>
            <a:r>
              <a:rPr lang="en-US" sz="2400" b="1" dirty="0" err="1"/>
              <a:t>Kerja</a:t>
            </a:r>
            <a:r>
              <a:rPr lang="en-US" sz="2400" b="1" dirty="0"/>
              <a:t> </a:t>
            </a:r>
            <a:r>
              <a:rPr lang="en-US" sz="2400" b="1" dirty="0" err="1"/>
              <a:t>Keamanan</a:t>
            </a:r>
            <a:r>
              <a:rPr lang="en-US" sz="2400" b="1" dirty="0"/>
              <a:t> </a:t>
            </a:r>
            <a:r>
              <a:rPr lang="en-US" sz="2400" b="1" dirty="0" err="1"/>
              <a:t>Ke</a:t>
            </a:r>
            <a:r>
              <a:rPr lang="en-US" sz="2400" b="1" dirty="0"/>
              <a:t> </a:t>
            </a:r>
            <a:r>
              <a:rPr lang="en-US" sz="2400" b="1" dirty="0" err="1"/>
              <a:t>Arah</a:t>
            </a:r>
            <a:r>
              <a:rPr lang="en-US" sz="2400" b="1" dirty="0"/>
              <a:t> </a:t>
            </a:r>
            <a:r>
              <a:rPr lang="en-US" sz="2400" b="1" dirty="0" err="1"/>
              <a:t>Keharmonian</a:t>
            </a:r>
            <a:r>
              <a:rPr lang="en-US" sz="2400" b="1" dirty="0"/>
              <a:t> </a:t>
            </a:r>
            <a:r>
              <a:rPr lang="en-US" sz="2400" b="1" dirty="0" err="1"/>
              <a:t>Sosial</a:t>
            </a:r>
            <a:r>
              <a:rPr lang="en-US" sz="2400" b="1" dirty="0"/>
              <a:t> </a:t>
            </a:r>
            <a:r>
              <a:rPr lang="en-US" sz="2400" b="1" dirty="0" err="1"/>
              <a:t>Masyarakat</a:t>
            </a:r>
            <a:r>
              <a:rPr lang="en-US" sz="2400" b="1" dirty="0"/>
              <a:t> </a:t>
            </a:r>
            <a:r>
              <a:rPr lang="en-US" sz="2400" b="1" dirty="0" err="1"/>
              <a:t>Majmuk</a:t>
            </a:r>
            <a:r>
              <a:rPr lang="en-US" sz="2400" b="1" dirty="0"/>
              <a:t> </a:t>
            </a:r>
            <a:r>
              <a:rPr lang="en-US" sz="2400" b="1" dirty="0" err="1"/>
              <a:t>Superdiversiti</a:t>
            </a:r>
            <a:r>
              <a:rPr lang="en-US" sz="2400" b="1" dirty="0"/>
              <a:t> Di Malaysia </a:t>
            </a:r>
            <a:endParaRPr lang="en-MY" sz="2400" b="1" dirty="0"/>
          </a:p>
          <a:p>
            <a:pPr algn="ctr"/>
            <a:r>
              <a:rPr lang="en-GB" sz="3200" b="1" dirty="0" smtClean="0"/>
              <a:t>“Designing The </a:t>
            </a:r>
            <a:r>
              <a:rPr lang="en-GB" sz="3200" b="1" dirty="0" err="1" smtClean="0"/>
              <a:t>Peacework</a:t>
            </a:r>
            <a:r>
              <a:rPr lang="en-GB" sz="3200" b="1" dirty="0" smtClean="0"/>
              <a:t> Model To Enhance Social Harmony In A Super-diversity Society Of Malaysia”</a:t>
            </a:r>
            <a:endParaRPr lang="en-MY" sz="3200" b="1" dirty="0"/>
          </a:p>
          <a:p>
            <a:endParaRPr lang="en-MY" sz="2800" dirty="0"/>
          </a:p>
          <a:p>
            <a:r>
              <a:rPr lang="en-MY" sz="2800" dirty="0" smtClean="0"/>
              <a:t>Prof</a:t>
            </a:r>
            <a:r>
              <a:rPr lang="en-MY" sz="2800" dirty="0"/>
              <a:t>. </a:t>
            </a:r>
            <a:r>
              <a:rPr lang="en-MY" sz="2800" dirty="0" err="1"/>
              <a:t>Madya</a:t>
            </a:r>
            <a:r>
              <a:rPr lang="en-MY" sz="2800" dirty="0"/>
              <a:t> </a:t>
            </a:r>
            <a:r>
              <a:rPr lang="en-MY" sz="2800" dirty="0" err="1"/>
              <a:t>Dr.</a:t>
            </a:r>
            <a:r>
              <a:rPr lang="en-MY" sz="2800" dirty="0"/>
              <a:t> </a:t>
            </a:r>
            <a:r>
              <a:rPr lang="en-MY" sz="2800" dirty="0" err="1"/>
              <a:t>Nur</a:t>
            </a:r>
            <a:r>
              <a:rPr lang="en-MY" sz="2800" dirty="0"/>
              <a:t> </a:t>
            </a:r>
            <a:r>
              <a:rPr lang="en-MY" sz="2800" dirty="0" err="1"/>
              <a:t>Azuki</a:t>
            </a:r>
            <a:r>
              <a:rPr lang="en-MY" sz="2800" dirty="0"/>
              <a:t> </a:t>
            </a:r>
            <a:r>
              <a:rPr lang="en-MY" sz="2800" dirty="0" err="1"/>
              <a:t>Yusuff</a:t>
            </a:r>
            <a:r>
              <a:rPr lang="en-MY" sz="2800" dirty="0"/>
              <a:t> (UMK)</a:t>
            </a:r>
          </a:p>
          <a:p>
            <a:r>
              <a:rPr lang="en-MY" sz="2800" dirty="0" err="1"/>
              <a:t>Pusat</a:t>
            </a:r>
            <a:r>
              <a:rPr lang="en-MY" sz="2800" dirty="0"/>
              <a:t> </a:t>
            </a:r>
            <a:r>
              <a:rPr lang="en-MY" sz="2800" dirty="0" err="1"/>
              <a:t>Bahasa</a:t>
            </a:r>
            <a:r>
              <a:rPr lang="en-MY" sz="2800" dirty="0"/>
              <a:t> </a:t>
            </a:r>
            <a:r>
              <a:rPr lang="en-MY" sz="2800" dirty="0" err="1"/>
              <a:t>dan</a:t>
            </a:r>
            <a:r>
              <a:rPr lang="en-MY" sz="2800" dirty="0"/>
              <a:t> Pembangunan </a:t>
            </a:r>
            <a:r>
              <a:rPr lang="en-MY" sz="2800" dirty="0" err="1"/>
              <a:t>Insaniah</a:t>
            </a:r>
            <a:endParaRPr lang="en-MY" sz="2800" dirty="0"/>
          </a:p>
          <a:p>
            <a:endParaRPr lang="en-MY" sz="2800" dirty="0"/>
          </a:p>
          <a:p>
            <a:r>
              <a:rPr lang="ms-MY" sz="2800" dirty="0"/>
              <a:t> </a:t>
            </a:r>
            <a:endParaRPr lang="en-MY" sz="2800" dirty="0"/>
          </a:p>
          <a:p>
            <a:endParaRPr lang="ms-MY" sz="2800" dirty="0" smtClean="0"/>
          </a:p>
          <a:p>
            <a:r>
              <a:rPr lang="ms-MY" sz="2800" dirty="0" smtClean="0"/>
              <a:t>Prof</a:t>
            </a:r>
            <a:r>
              <a:rPr lang="ms-MY" sz="2800" dirty="0"/>
              <a:t>. Dr Siti Hajar Binte Abu Bakar Ah</a:t>
            </a:r>
            <a:endParaRPr lang="en-MY" sz="2800" dirty="0"/>
          </a:p>
          <a:p>
            <a:r>
              <a:rPr lang="ms-MY" sz="2800" dirty="0"/>
              <a:t>Jabatan Pentadbiran Sosial &amp; </a:t>
            </a:r>
            <a:r>
              <a:rPr lang="ms-MY" sz="2800" dirty="0" smtClean="0"/>
              <a:t>Keadilan</a:t>
            </a:r>
            <a:endParaRPr lang="en-MY" sz="2800" dirty="0"/>
          </a:p>
          <a:p>
            <a:r>
              <a:rPr lang="ms-MY" sz="2800" dirty="0"/>
              <a:t>Fakulti Sastera &amp; Sains Sosial</a:t>
            </a:r>
            <a:endParaRPr lang="en-MY" sz="2800" dirty="0"/>
          </a:p>
          <a:p>
            <a:r>
              <a:rPr lang="ms-MY" sz="2800" dirty="0"/>
              <a:t>Universiti Malaya </a:t>
            </a:r>
            <a:endParaRPr lang="en-MY" sz="28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4125" y="4219575"/>
            <a:ext cx="1905000" cy="263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34125" y="2076450"/>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5566675"/>
            <a:ext cx="3200400" cy="1143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60546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417"/>
            <a:ext cx="9144000" cy="369332"/>
          </a:xfrm>
          <a:prstGeom prst="rect">
            <a:avLst/>
          </a:prstGeom>
        </p:spPr>
        <p:txBody>
          <a:bodyPr wrap="square">
            <a:spAutoFit/>
          </a:bodyPr>
          <a:lstStyle/>
          <a:p>
            <a:r>
              <a:rPr lang="en-US" b="1" dirty="0" err="1"/>
              <a:t>Pencarian</a:t>
            </a:r>
            <a:r>
              <a:rPr lang="en-US" b="1" dirty="0"/>
              <a:t> Input yang </a:t>
            </a:r>
            <a:r>
              <a:rPr lang="en-US" b="1" dirty="0" err="1"/>
              <a:t>mendasari</a:t>
            </a:r>
            <a:r>
              <a:rPr lang="en-US" b="1" dirty="0"/>
              <a:t> </a:t>
            </a:r>
            <a:r>
              <a:rPr lang="en-US" b="1" dirty="0" err="1"/>
              <a:t>Modul</a:t>
            </a:r>
            <a:r>
              <a:rPr lang="en-US" b="1" dirty="0"/>
              <a:t> </a:t>
            </a:r>
            <a:r>
              <a:rPr lang="en-US" b="1" dirty="0" err="1"/>
              <a:t>Pengajian</a:t>
            </a:r>
            <a:r>
              <a:rPr lang="en-US" b="1" dirty="0"/>
              <a:t> </a:t>
            </a:r>
            <a:r>
              <a:rPr lang="en-US" b="1" dirty="0" err="1"/>
              <a:t>Umum</a:t>
            </a:r>
            <a:endParaRPr lang="en-MY"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2417"/>
            <a:ext cx="10744200" cy="6855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1692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720840"/>
            <a:ext cx="9144000" cy="4093428"/>
          </a:xfrm>
          <a:prstGeom prst="rect">
            <a:avLst/>
          </a:prstGeom>
        </p:spPr>
        <p:txBody>
          <a:bodyPr wrap="square">
            <a:spAutoFit/>
          </a:bodyPr>
          <a:lstStyle/>
          <a:p>
            <a:r>
              <a:rPr lang="en-GB" sz="2000" dirty="0"/>
              <a:t>Universal noble values, the Constitution of Malaysia as the social contract, the Five Pillars of the state, national public policies, the National Cultural Policy, roles and supports towards the Malaysian National Security Council (NSC) and the National Solidarity Index (</a:t>
            </a:r>
            <a:r>
              <a:rPr lang="en-GB" sz="2000" dirty="0" err="1"/>
              <a:t>IPNas</a:t>
            </a:r>
            <a:r>
              <a:rPr lang="en-GB" sz="2000" dirty="0"/>
              <a:t>) would underlie the content of the designed </a:t>
            </a:r>
            <a:r>
              <a:rPr lang="en-GB" sz="2000" dirty="0" err="1"/>
              <a:t>peacework</a:t>
            </a:r>
            <a:r>
              <a:rPr lang="en-GB" sz="2000" dirty="0"/>
              <a:t> model. </a:t>
            </a:r>
          </a:p>
          <a:p>
            <a:endParaRPr lang="ms-MY" sz="2000" dirty="0" smtClean="0"/>
          </a:p>
          <a:p>
            <a:r>
              <a:rPr lang="ms-MY" sz="2000" dirty="0" smtClean="0"/>
              <a:t>Secara </a:t>
            </a:r>
            <a:r>
              <a:rPr lang="ms-MY" sz="2000" dirty="0"/>
              <a:t>ringkas, mereka memilih untuk menjadikan tema di bawah sebagai kandungan modul:</a:t>
            </a:r>
            <a:endParaRPr lang="en-MY" sz="2000" dirty="0"/>
          </a:p>
          <a:p>
            <a:pPr lvl="0"/>
            <a:r>
              <a:rPr lang="ms-MY" sz="2000" dirty="0"/>
              <a:t>Menyokong nilai-nilai murni</a:t>
            </a:r>
            <a:endParaRPr lang="en-MY" sz="2000" dirty="0"/>
          </a:p>
          <a:p>
            <a:pPr lvl="0"/>
            <a:r>
              <a:rPr lang="ms-MY" sz="2000" dirty="0"/>
              <a:t>Perlembagaan Negara sebagai Kontrak Sosial</a:t>
            </a:r>
            <a:endParaRPr lang="en-MY" sz="2000" dirty="0"/>
          </a:p>
          <a:p>
            <a:pPr lvl="0"/>
            <a:r>
              <a:rPr lang="ms-MY" sz="2000" dirty="0"/>
              <a:t>5 Rukun Negara </a:t>
            </a:r>
            <a:endParaRPr lang="en-MY" sz="2000" dirty="0"/>
          </a:p>
          <a:p>
            <a:pPr lvl="0"/>
            <a:r>
              <a:rPr lang="ms-MY" sz="2000" dirty="0"/>
              <a:t>Dasar Induk Negara: Dasar Kebudayaan Kebangsaan</a:t>
            </a:r>
            <a:endParaRPr lang="en-MY" sz="2000" dirty="0"/>
          </a:p>
          <a:p>
            <a:pPr lvl="0"/>
            <a:r>
              <a:rPr lang="ms-MY" sz="2000" dirty="0"/>
              <a:t>Peranan dan sokongan terhadap Majlis Keselamatan Negara </a:t>
            </a:r>
            <a:endParaRPr lang="en-MY" sz="2000" dirty="0"/>
          </a:p>
          <a:p>
            <a:r>
              <a:rPr lang="ms-MY" sz="2000" dirty="0"/>
              <a:t>Usaha Peningkatan Indeks Perpaduan Nasional (IPNas)</a:t>
            </a:r>
            <a:endParaRPr lang="en-MY" sz="2000" dirty="0"/>
          </a:p>
        </p:txBody>
      </p:sp>
    </p:spTree>
    <p:extLst>
      <p:ext uri="{BB962C8B-B14F-4D97-AF65-F5344CB8AC3E}">
        <p14:creationId xmlns:p14="http://schemas.microsoft.com/office/powerpoint/2010/main" val="28654902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782" y="21426"/>
            <a:ext cx="9144000" cy="5632311"/>
          </a:xfrm>
          <a:prstGeom prst="rect">
            <a:avLst/>
          </a:prstGeom>
        </p:spPr>
        <p:txBody>
          <a:bodyPr wrap="square">
            <a:spAutoFit/>
          </a:bodyPr>
          <a:lstStyle/>
          <a:p>
            <a:r>
              <a:rPr lang="en-GB" sz="2000" dirty="0"/>
              <a:t>Inputs from this </a:t>
            </a:r>
            <a:r>
              <a:rPr lang="en-GB" sz="2000" dirty="0" err="1"/>
              <a:t>peacework</a:t>
            </a:r>
            <a:r>
              <a:rPr lang="en-GB" sz="2000" dirty="0"/>
              <a:t> model are instrumental for the improvement of the existing appreciation of ethics and civilisations module and the other generic courses related to nationhood offered by Malaysian public universities.   </a:t>
            </a:r>
            <a:endParaRPr lang="en-MY" sz="2000" dirty="0"/>
          </a:p>
          <a:p>
            <a:endParaRPr lang="en-US" sz="2000" dirty="0" smtClean="0"/>
          </a:p>
          <a:p>
            <a:r>
              <a:rPr lang="en-US" sz="2000" dirty="0" smtClean="0"/>
              <a:t>Usaha </a:t>
            </a:r>
            <a:r>
              <a:rPr lang="en-US" sz="2000" dirty="0" err="1"/>
              <a:t>ini</a:t>
            </a:r>
            <a:r>
              <a:rPr lang="en-US" sz="2000" dirty="0"/>
              <a:t> </a:t>
            </a:r>
            <a:r>
              <a:rPr lang="en-US" sz="2000" dirty="0" err="1"/>
              <a:t>menambahkan</a:t>
            </a:r>
            <a:r>
              <a:rPr lang="en-US" sz="2000" dirty="0"/>
              <a:t> </a:t>
            </a:r>
            <a:r>
              <a:rPr lang="en-US" sz="2000" dirty="0" err="1"/>
              <a:t>lagi</a:t>
            </a:r>
            <a:r>
              <a:rPr lang="en-US" sz="2000" dirty="0"/>
              <a:t> </a:t>
            </a:r>
            <a:r>
              <a:rPr lang="en-US" sz="2000" dirty="0" err="1"/>
              <a:t>inovasi</a:t>
            </a:r>
            <a:r>
              <a:rPr lang="en-US" sz="2000" dirty="0"/>
              <a:t> </a:t>
            </a:r>
            <a:r>
              <a:rPr lang="en-US" sz="2000" dirty="0" err="1"/>
              <a:t>sosial</a:t>
            </a:r>
            <a:r>
              <a:rPr lang="en-US" sz="2000" dirty="0"/>
              <a:t> </a:t>
            </a:r>
            <a:r>
              <a:rPr lang="en-US" sz="2000" dirty="0" err="1"/>
              <a:t>berdaya</a:t>
            </a:r>
            <a:r>
              <a:rPr lang="en-US" sz="2000" dirty="0"/>
              <a:t> </a:t>
            </a:r>
            <a:r>
              <a:rPr lang="en-US" sz="2000" dirty="0" err="1"/>
              <a:t>saing</a:t>
            </a:r>
            <a:r>
              <a:rPr lang="en-US" sz="2000" dirty="0"/>
              <a:t> </a:t>
            </a:r>
            <a:r>
              <a:rPr lang="en-US" sz="2000" dirty="0" err="1"/>
              <a:t>dalam</a:t>
            </a:r>
            <a:r>
              <a:rPr lang="en-US" sz="2000" dirty="0"/>
              <a:t> </a:t>
            </a:r>
            <a:r>
              <a:rPr lang="en-US" sz="2000" dirty="0" err="1"/>
              <a:t>membantu</a:t>
            </a:r>
            <a:r>
              <a:rPr lang="en-US" sz="2000" dirty="0"/>
              <a:t> </a:t>
            </a:r>
            <a:r>
              <a:rPr lang="en-US" sz="2000" dirty="0" err="1"/>
              <a:t>kerajaan</a:t>
            </a:r>
            <a:r>
              <a:rPr lang="en-US" sz="2000" dirty="0"/>
              <a:t>, </a:t>
            </a:r>
            <a:r>
              <a:rPr lang="en-US" sz="2000" dirty="0" err="1"/>
              <a:t>komuniti</a:t>
            </a:r>
            <a:r>
              <a:rPr lang="en-US" sz="2000" dirty="0"/>
              <a:t> </a:t>
            </a:r>
            <a:r>
              <a:rPr lang="en-US" sz="2000" dirty="0" err="1"/>
              <a:t>dan</a:t>
            </a:r>
            <a:r>
              <a:rPr lang="en-US" sz="2000" dirty="0"/>
              <a:t> </a:t>
            </a:r>
            <a:r>
              <a:rPr lang="en-US" sz="2000" dirty="0" err="1"/>
              <a:t>organisasi-organisasi</a:t>
            </a:r>
            <a:r>
              <a:rPr lang="en-US" sz="2000" dirty="0"/>
              <a:t> </a:t>
            </a:r>
            <a:r>
              <a:rPr lang="en-US" sz="2000" dirty="0" err="1"/>
              <a:t>sosial</a:t>
            </a:r>
            <a:r>
              <a:rPr lang="en-US" sz="2000" dirty="0"/>
              <a:t> </a:t>
            </a:r>
            <a:r>
              <a:rPr lang="en-US" sz="2000" dirty="0" err="1"/>
              <a:t>bermasyarakat</a:t>
            </a:r>
            <a:r>
              <a:rPr lang="en-US" sz="2000" dirty="0"/>
              <a:t> </a:t>
            </a:r>
            <a:r>
              <a:rPr lang="en-US" sz="2000" dirty="0" err="1"/>
              <a:t>majmuk</a:t>
            </a:r>
            <a:r>
              <a:rPr lang="en-US" sz="2000" dirty="0"/>
              <a:t> </a:t>
            </a:r>
            <a:r>
              <a:rPr lang="en-US" sz="2000" dirty="0" err="1"/>
              <a:t>superdiversiti</a:t>
            </a:r>
            <a:r>
              <a:rPr lang="en-US" sz="2000" dirty="0"/>
              <a:t> </a:t>
            </a:r>
            <a:r>
              <a:rPr lang="en-US" sz="2000" dirty="0" err="1"/>
              <a:t>dan</a:t>
            </a:r>
            <a:r>
              <a:rPr lang="en-US" sz="2000" dirty="0"/>
              <a:t> </a:t>
            </a:r>
            <a:r>
              <a:rPr lang="en-US" sz="2000" dirty="0" err="1"/>
              <a:t>komuniti</a:t>
            </a:r>
            <a:r>
              <a:rPr lang="en-US" sz="2000" dirty="0"/>
              <a:t> </a:t>
            </a:r>
            <a:r>
              <a:rPr lang="en-US" sz="2000" dirty="0" err="1"/>
              <a:t>transnasional</a:t>
            </a:r>
            <a:r>
              <a:rPr lang="en-US" sz="2000" dirty="0"/>
              <a:t> yang </a:t>
            </a:r>
            <a:r>
              <a:rPr lang="en-US" sz="2000" dirty="0" err="1"/>
              <a:t>berhadapan</a:t>
            </a:r>
            <a:r>
              <a:rPr lang="en-US" sz="2000" dirty="0"/>
              <a:t> </a:t>
            </a:r>
            <a:r>
              <a:rPr lang="en-US" sz="2000" dirty="0" err="1"/>
              <a:t>dan</a:t>
            </a:r>
            <a:r>
              <a:rPr lang="en-US" sz="2000" dirty="0"/>
              <a:t> </a:t>
            </a:r>
            <a:r>
              <a:rPr lang="en-US" sz="2000" dirty="0" err="1"/>
              <a:t>menguruskan</a:t>
            </a:r>
            <a:r>
              <a:rPr lang="en-US" sz="2000" dirty="0"/>
              <a:t> </a:t>
            </a:r>
            <a:r>
              <a:rPr lang="en-US" sz="2000" dirty="0" err="1"/>
              <a:t>pelbagai</a:t>
            </a:r>
            <a:r>
              <a:rPr lang="en-US" sz="2000" dirty="0"/>
              <a:t> </a:t>
            </a:r>
            <a:r>
              <a:rPr lang="en-US" sz="2000" dirty="0" err="1"/>
              <a:t>isu</a:t>
            </a:r>
            <a:r>
              <a:rPr lang="en-US" sz="2000" dirty="0"/>
              <a:t> </a:t>
            </a:r>
            <a:r>
              <a:rPr lang="en-US" sz="2000" dirty="0" err="1"/>
              <a:t>sosial</a:t>
            </a:r>
            <a:r>
              <a:rPr lang="en-US" sz="2000" dirty="0"/>
              <a:t> yang </a:t>
            </a:r>
            <a:r>
              <a:rPr lang="en-US" sz="2000" dirty="0" err="1"/>
              <a:t>berpotensi</a:t>
            </a:r>
            <a:r>
              <a:rPr lang="en-US" sz="2000" dirty="0"/>
              <a:t> </a:t>
            </a:r>
            <a:r>
              <a:rPr lang="en-US" sz="2000" dirty="0" err="1"/>
              <a:t>tinggi</a:t>
            </a:r>
            <a:r>
              <a:rPr lang="en-US" sz="2000" dirty="0"/>
              <a:t> </a:t>
            </a:r>
            <a:r>
              <a:rPr lang="en-US" sz="2000" dirty="0" err="1"/>
              <a:t>mengancam</a:t>
            </a:r>
            <a:r>
              <a:rPr lang="en-US" sz="2000" dirty="0"/>
              <a:t> </a:t>
            </a:r>
            <a:r>
              <a:rPr lang="en-US" sz="2000" dirty="0" err="1"/>
              <a:t>keharmonian</a:t>
            </a:r>
            <a:r>
              <a:rPr lang="en-US" sz="2000" dirty="0"/>
              <a:t> </a:t>
            </a:r>
            <a:r>
              <a:rPr lang="en-US" sz="2000" dirty="0" err="1"/>
              <a:t>sosial</a:t>
            </a:r>
            <a:r>
              <a:rPr lang="en-US" sz="2000" dirty="0"/>
              <a:t> </a:t>
            </a:r>
            <a:r>
              <a:rPr lang="en-US" sz="2000" dirty="0" err="1"/>
              <a:t>negara</a:t>
            </a:r>
            <a:r>
              <a:rPr lang="en-US" sz="2000" dirty="0"/>
              <a:t>. Input yang </a:t>
            </a:r>
            <a:r>
              <a:rPr lang="en-US" sz="2000" dirty="0" err="1"/>
              <a:t>diperolehi</a:t>
            </a:r>
            <a:r>
              <a:rPr lang="en-US" sz="2000" dirty="0"/>
              <a:t> </a:t>
            </a:r>
            <a:r>
              <a:rPr lang="en-US" sz="2000" dirty="0" err="1"/>
              <a:t>ini</a:t>
            </a:r>
            <a:r>
              <a:rPr lang="en-US" sz="2000" dirty="0"/>
              <a:t> </a:t>
            </a:r>
            <a:r>
              <a:rPr lang="en-US" sz="2000" dirty="0" err="1"/>
              <a:t>boleh</a:t>
            </a:r>
            <a:r>
              <a:rPr lang="en-US" sz="2000" dirty="0"/>
              <a:t> </a:t>
            </a:r>
            <a:r>
              <a:rPr lang="en-US" sz="2000" dirty="0" err="1"/>
              <a:t>dipatenkan</a:t>
            </a:r>
            <a:r>
              <a:rPr lang="en-US" sz="2000" dirty="0"/>
              <a:t> </a:t>
            </a:r>
            <a:r>
              <a:rPr lang="en-US" sz="2000" dirty="0" err="1"/>
              <a:t>sebagai</a:t>
            </a:r>
            <a:r>
              <a:rPr lang="en-US" sz="2000" dirty="0"/>
              <a:t> model </a:t>
            </a:r>
            <a:r>
              <a:rPr lang="en-US" sz="2000" dirty="0" err="1"/>
              <a:t>kerja</a:t>
            </a:r>
            <a:r>
              <a:rPr lang="en-US" sz="2000" dirty="0"/>
              <a:t> </a:t>
            </a:r>
            <a:r>
              <a:rPr lang="en-US" sz="2000" dirty="0" err="1"/>
              <a:t>keamanan</a:t>
            </a:r>
            <a:r>
              <a:rPr lang="en-US" sz="2000" dirty="0"/>
              <a:t> yang </a:t>
            </a:r>
            <a:r>
              <a:rPr lang="en-US" sz="2000" dirty="0" err="1"/>
              <a:t>bersifat</a:t>
            </a:r>
            <a:r>
              <a:rPr lang="en-US" sz="2000" dirty="0"/>
              <a:t> </a:t>
            </a:r>
            <a:r>
              <a:rPr lang="en-US" sz="2000" dirty="0" err="1"/>
              <a:t>lebih</a:t>
            </a:r>
            <a:r>
              <a:rPr lang="en-US" sz="2000" dirty="0"/>
              <a:t> </a:t>
            </a:r>
            <a:r>
              <a:rPr lang="en-US" sz="2000" dirty="0" err="1"/>
              <a:t>proaktif</a:t>
            </a:r>
            <a:r>
              <a:rPr lang="en-US" sz="2000" dirty="0"/>
              <a:t>, </a:t>
            </a:r>
            <a:r>
              <a:rPr lang="en-US" sz="2000" dirty="0" err="1"/>
              <a:t>sesuai</a:t>
            </a:r>
            <a:r>
              <a:rPr lang="en-US" sz="2000" dirty="0"/>
              <a:t> </a:t>
            </a:r>
            <a:r>
              <a:rPr lang="en-US" sz="2000" dirty="0" err="1"/>
              <a:t>dengan</a:t>
            </a:r>
            <a:r>
              <a:rPr lang="en-US" sz="2000" dirty="0"/>
              <a:t> </a:t>
            </a:r>
            <a:r>
              <a:rPr lang="en-US" sz="2000" dirty="0" err="1"/>
              <a:t>keperluan</a:t>
            </a:r>
            <a:r>
              <a:rPr lang="en-US" sz="2000" dirty="0"/>
              <a:t>, </a:t>
            </a:r>
            <a:r>
              <a:rPr lang="en-US" sz="2000" dirty="0" err="1"/>
              <a:t>keadaan</a:t>
            </a:r>
            <a:r>
              <a:rPr lang="en-US" sz="2000" dirty="0"/>
              <a:t> </a:t>
            </a:r>
            <a:r>
              <a:rPr lang="en-US" sz="2000" dirty="0" err="1"/>
              <a:t>dan</a:t>
            </a:r>
            <a:r>
              <a:rPr lang="en-US" sz="2000" dirty="0"/>
              <a:t> </a:t>
            </a:r>
            <a:r>
              <a:rPr lang="en-US" sz="2000" dirty="0" err="1"/>
              <a:t>kapasiti</a:t>
            </a:r>
            <a:r>
              <a:rPr lang="en-US" sz="2000" dirty="0"/>
              <a:t> </a:t>
            </a:r>
            <a:r>
              <a:rPr lang="en-US" sz="2000" dirty="0" err="1"/>
              <a:t>sosial</a:t>
            </a:r>
            <a:r>
              <a:rPr lang="en-US" sz="2000" dirty="0"/>
              <a:t> </a:t>
            </a:r>
            <a:r>
              <a:rPr lang="en-US" sz="2000" dirty="0" err="1"/>
              <a:t>dalam</a:t>
            </a:r>
            <a:r>
              <a:rPr lang="en-US" sz="2000" dirty="0"/>
              <a:t> </a:t>
            </a:r>
            <a:r>
              <a:rPr lang="en-US" sz="2000" dirty="0" err="1"/>
              <a:t>negara</a:t>
            </a:r>
            <a:r>
              <a:rPr lang="en-US" sz="2000" dirty="0"/>
              <a:t>. Usaha </a:t>
            </a:r>
            <a:r>
              <a:rPr lang="en-US" sz="2000" dirty="0" err="1"/>
              <a:t>kajian</a:t>
            </a:r>
            <a:r>
              <a:rPr lang="en-US" sz="2000" dirty="0"/>
              <a:t> </a:t>
            </a:r>
            <a:r>
              <a:rPr lang="en-US" sz="2000" dirty="0" err="1"/>
              <a:t>ini</a:t>
            </a:r>
            <a:r>
              <a:rPr lang="en-US" sz="2000" dirty="0"/>
              <a:t> </a:t>
            </a:r>
            <a:r>
              <a:rPr lang="en-US" sz="2000" dirty="0" err="1"/>
              <a:t>diyakini</a:t>
            </a:r>
            <a:r>
              <a:rPr lang="en-US" sz="2000" dirty="0"/>
              <a:t> </a:t>
            </a:r>
            <a:r>
              <a:rPr lang="en-US" sz="2000" dirty="0" err="1"/>
              <a:t>mampu</a:t>
            </a:r>
            <a:r>
              <a:rPr lang="en-US" sz="2000" dirty="0"/>
              <a:t> </a:t>
            </a:r>
            <a:r>
              <a:rPr lang="en-US" sz="2000" dirty="0" err="1"/>
              <a:t>menyumbang</a:t>
            </a:r>
            <a:r>
              <a:rPr lang="en-US" sz="2000" dirty="0"/>
              <a:t> </a:t>
            </a:r>
            <a:r>
              <a:rPr lang="en-US" sz="2000" dirty="0" err="1"/>
              <a:t>kepada</a:t>
            </a:r>
            <a:r>
              <a:rPr lang="en-US" sz="2000" dirty="0"/>
              <a:t> </a:t>
            </a:r>
            <a:r>
              <a:rPr lang="en-US" sz="2000" dirty="0" err="1"/>
              <a:t>penambahbaikan</a:t>
            </a:r>
            <a:r>
              <a:rPr lang="en-US" sz="2000" dirty="0"/>
              <a:t> </a:t>
            </a:r>
            <a:r>
              <a:rPr lang="en-US" sz="2000" dirty="0" err="1"/>
              <a:t>atau</a:t>
            </a:r>
            <a:r>
              <a:rPr lang="en-US" sz="2000" dirty="0"/>
              <a:t> </a:t>
            </a:r>
            <a:r>
              <a:rPr lang="en-US" sz="2000" dirty="0" err="1"/>
              <a:t>transformasi</a:t>
            </a:r>
            <a:r>
              <a:rPr lang="en-US" sz="2000" dirty="0"/>
              <a:t> </a:t>
            </a:r>
            <a:r>
              <a:rPr lang="en-US" sz="2000" dirty="0" err="1"/>
              <a:t>kepada</a:t>
            </a:r>
            <a:r>
              <a:rPr lang="en-US" sz="2000" dirty="0"/>
              <a:t> </a:t>
            </a:r>
            <a:r>
              <a:rPr lang="en-US" sz="2000" dirty="0" err="1"/>
              <a:t>dasar-dasar</a:t>
            </a:r>
            <a:r>
              <a:rPr lang="en-US" sz="2000" dirty="0"/>
              <a:t> </a:t>
            </a:r>
            <a:r>
              <a:rPr lang="en-US" sz="2000" dirty="0" err="1"/>
              <a:t>mobiliti</a:t>
            </a:r>
            <a:r>
              <a:rPr lang="en-US" sz="2000" dirty="0"/>
              <a:t> </a:t>
            </a:r>
            <a:r>
              <a:rPr lang="en-US" sz="2000" dirty="0" err="1"/>
              <a:t>Sosial</a:t>
            </a:r>
            <a:r>
              <a:rPr lang="en-US" sz="2000" dirty="0"/>
              <a:t> </a:t>
            </a:r>
            <a:r>
              <a:rPr lang="en-US" sz="2000" dirty="0" err="1"/>
              <a:t>dan</a:t>
            </a:r>
            <a:r>
              <a:rPr lang="en-US" sz="2000" dirty="0"/>
              <a:t> </a:t>
            </a:r>
            <a:r>
              <a:rPr lang="en-US" sz="2000" dirty="0" err="1"/>
              <a:t>dasar-dasar</a:t>
            </a:r>
            <a:r>
              <a:rPr lang="en-US" sz="2000" dirty="0"/>
              <a:t> </a:t>
            </a:r>
            <a:r>
              <a:rPr lang="en-US" sz="2000" dirty="0" err="1"/>
              <a:t>sosial</a:t>
            </a:r>
            <a:r>
              <a:rPr lang="en-US" sz="2000" dirty="0"/>
              <a:t> </a:t>
            </a:r>
            <a:r>
              <a:rPr lang="en-US" sz="2000" dirty="0" err="1"/>
              <a:t>berkaitan</a:t>
            </a:r>
            <a:r>
              <a:rPr lang="en-US" sz="2000" dirty="0"/>
              <a:t> </a:t>
            </a:r>
            <a:r>
              <a:rPr lang="en-US" sz="2000" dirty="0" err="1"/>
              <a:t>hubungan</a:t>
            </a:r>
            <a:r>
              <a:rPr lang="en-US" sz="2000" dirty="0"/>
              <a:t> </a:t>
            </a:r>
            <a:r>
              <a:rPr lang="en-US" sz="2000" dirty="0" err="1"/>
              <a:t>etnik</a:t>
            </a:r>
            <a:r>
              <a:rPr lang="en-US" sz="2000" dirty="0"/>
              <a:t>. </a:t>
            </a:r>
            <a:r>
              <a:rPr lang="en-US" sz="2000" dirty="0" err="1"/>
              <a:t>Ia</a:t>
            </a:r>
            <a:r>
              <a:rPr lang="en-US" sz="2000" dirty="0"/>
              <a:t> </a:t>
            </a:r>
            <a:r>
              <a:rPr lang="en-US" sz="2000" dirty="0" err="1"/>
              <a:t>juga</a:t>
            </a:r>
            <a:r>
              <a:rPr lang="en-US" sz="2000" dirty="0"/>
              <a:t> </a:t>
            </a:r>
            <a:r>
              <a:rPr lang="en-US" sz="2000" dirty="0" err="1"/>
              <a:t>berpotensi</a:t>
            </a:r>
            <a:r>
              <a:rPr lang="en-US" sz="2000" dirty="0"/>
              <a:t> </a:t>
            </a:r>
            <a:r>
              <a:rPr lang="en-US" sz="2000" dirty="0" err="1"/>
              <a:t>tinggi</a:t>
            </a:r>
            <a:r>
              <a:rPr lang="en-US" sz="2000" dirty="0"/>
              <a:t> </a:t>
            </a:r>
            <a:r>
              <a:rPr lang="en-US" sz="2000" dirty="0" err="1"/>
              <a:t>kepada</a:t>
            </a:r>
            <a:r>
              <a:rPr lang="en-US" sz="2000" dirty="0"/>
              <a:t> </a:t>
            </a:r>
            <a:r>
              <a:rPr lang="en-US" sz="2000" dirty="0" err="1"/>
              <a:t>penambahbaikan</a:t>
            </a:r>
            <a:r>
              <a:rPr lang="en-US" sz="2000" dirty="0"/>
              <a:t> </a:t>
            </a:r>
            <a:r>
              <a:rPr lang="en-US" sz="2000" dirty="0" err="1"/>
              <a:t>dalam</a:t>
            </a:r>
            <a:r>
              <a:rPr lang="en-US" sz="2000" dirty="0"/>
              <a:t> </a:t>
            </a:r>
            <a:r>
              <a:rPr lang="en-US" sz="2000" dirty="0" err="1"/>
              <a:t>perundangan</a:t>
            </a:r>
            <a:r>
              <a:rPr lang="en-US" sz="2000" dirty="0"/>
              <a:t> </a:t>
            </a:r>
            <a:r>
              <a:rPr lang="en-US" sz="2000" dirty="0" err="1"/>
              <a:t>sosial</a:t>
            </a:r>
            <a:r>
              <a:rPr lang="en-US" sz="2000" dirty="0"/>
              <a:t> </a:t>
            </a:r>
            <a:r>
              <a:rPr lang="en-US" sz="2000" dirty="0" err="1"/>
              <a:t>sedia</a:t>
            </a:r>
            <a:r>
              <a:rPr lang="en-US" sz="2000" dirty="0"/>
              <a:t> </a:t>
            </a:r>
            <a:r>
              <a:rPr lang="en-US" sz="2000" dirty="0" err="1"/>
              <a:t>ada</a:t>
            </a:r>
            <a:r>
              <a:rPr lang="en-US" sz="2000" dirty="0"/>
              <a:t> </a:t>
            </a:r>
            <a:r>
              <a:rPr lang="en-US" sz="2000" dirty="0" err="1"/>
              <a:t>berkaitan</a:t>
            </a:r>
            <a:r>
              <a:rPr lang="en-US" sz="2000" dirty="0"/>
              <a:t> </a:t>
            </a:r>
            <a:r>
              <a:rPr lang="en-US" sz="2000" dirty="0" err="1"/>
              <a:t>perkara</a:t>
            </a:r>
            <a:r>
              <a:rPr lang="en-US" sz="2000" dirty="0"/>
              <a:t> </a:t>
            </a:r>
            <a:r>
              <a:rPr lang="en-US" sz="2000" dirty="0" err="1"/>
              <a:t>ini</a:t>
            </a:r>
            <a:r>
              <a:rPr lang="en-US" sz="2000" dirty="0"/>
              <a:t>, </a:t>
            </a:r>
            <a:r>
              <a:rPr lang="en-US" sz="2000" dirty="0" err="1"/>
              <a:t>seperti</a:t>
            </a:r>
            <a:r>
              <a:rPr lang="en-US" sz="2000" dirty="0"/>
              <a:t> </a:t>
            </a:r>
            <a:r>
              <a:rPr lang="en-US" sz="2000" dirty="0" err="1"/>
              <a:t>undang-undang</a:t>
            </a:r>
            <a:r>
              <a:rPr lang="en-US" sz="2000" dirty="0"/>
              <a:t> anti-</a:t>
            </a:r>
            <a:r>
              <a:rPr lang="en-US" sz="2000" dirty="0" err="1"/>
              <a:t>diskriminasi</a:t>
            </a:r>
            <a:r>
              <a:rPr lang="en-US" sz="2000" dirty="0"/>
              <a:t> </a:t>
            </a:r>
            <a:r>
              <a:rPr lang="en-US" sz="2000" dirty="0" err="1"/>
              <a:t>serta</a:t>
            </a:r>
            <a:r>
              <a:rPr lang="en-US" sz="2000" dirty="0"/>
              <a:t> </a:t>
            </a:r>
            <a:r>
              <a:rPr lang="en-US" sz="2000" dirty="0" err="1"/>
              <a:t>pengiktirafan</a:t>
            </a:r>
            <a:r>
              <a:rPr lang="en-US" sz="2000" dirty="0"/>
              <a:t> </a:t>
            </a:r>
            <a:r>
              <a:rPr lang="en-US" sz="2000" dirty="0" err="1"/>
              <a:t>politik</a:t>
            </a:r>
            <a:r>
              <a:rPr lang="en-US" sz="2000" dirty="0"/>
              <a:t> </a:t>
            </a:r>
            <a:r>
              <a:rPr lang="en-US" sz="2000" dirty="0" err="1"/>
              <a:t>terhadap</a:t>
            </a:r>
            <a:r>
              <a:rPr lang="en-US" sz="2000" dirty="0"/>
              <a:t> </a:t>
            </a:r>
            <a:r>
              <a:rPr lang="en-US" sz="2000" dirty="0" err="1"/>
              <a:t>beberapa</a:t>
            </a:r>
            <a:r>
              <a:rPr lang="en-US" sz="2000" dirty="0"/>
              <a:t> </a:t>
            </a:r>
            <a:r>
              <a:rPr lang="en-US" sz="2000" dirty="0" err="1"/>
              <a:t>aspek</a:t>
            </a:r>
            <a:r>
              <a:rPr lang="en-US" sz="2000" dirty="0"/>
              <a:t> </a:t>
            </a:r>
            <a:r>
              <a:rPr lang="en-US" sz="2000" dirty="0" err="1"/>
              <a:t>berkaitan</a:t>
            </a:r>
            <a:r>
              <a:rPr lang="en-US" sz="2000" dirty="0"/>
              <a:t> </a:t>
            </a:r>
            <a:r>
              <a:rPr lang="en-US" sz="2000" dirty="0" err="1"/>
              <a:t>masyarakat</a:t>
            </a:r>
            <a:r>
              <a:rPr lang="en-US" sz="2000" dirty="0"/>
              <a:t> </a:t>
            </a:r>
            <a:r>
              <a:rPr lang="en-US" sz="2000" dirty="0" err="1"/>
              <a:t>superdiversiti</a:t>
            </a:r>
            <a:r>
              <a:rPr lang="en-US" sz="2000" dirty="0"/>
              <a:t>. </a:t>
            </a:r>
            <a:r>
              <a:rPr lang="en-US" sz="2000" dirty="0" err="1"/>
              <a:t>Penulis</a:t>
            </a:r>
            <a:r>
              <a:rPr lang="en-US" sz="2000" dirty="0"/>
              <a:t> </a:t>
            </a:r>
            <a:r>
              <a:rPr lang="en-US" sz="2000" dirty="0" err="1"/>
              <a:t>mengharapkan</a:t>
            </a:r>
            <a:r>
              <a:rPr lang="en-US" sz="2000" dirty="0"/>
              <a:t> </a:t>
            </a:r>
            <a:r>
              <a:rPr lang="en-US" sz="2000" dirty="0" err="1"/>
              <a:t>berlakunya</a:t>
            </a:r>
            <a:r>
              <a:rPr lang="en-US" sz="2000" dirty="0"/>
              <a:t> </a:t>
            </a:r>
            <a:r>
              <a:rPr lang="en-US" sz="2000" dirty="0" err="1"/>
              <a:t>kajian</a:t>
            </a:r>
            <a:r>
              <a:rPr lang="en-US" sz="2000" dirty="0"/>
              <a:t> </a:t>
            </a:r>
            <a:r>
              <a:rPr lang="en-US" sz="2000" dirty="0" err="1"/>
              <a:t>secara</a:t>
            </a:r>
            <a:r>
              <a:rPr lang="en-US" sz="2000" dirty="0"/>
              <a:t> formal </a:t>
            </a:r>
            <a:r>
              <a:rPr lang="en-US" sz="2000" dirty="0" err="1"/>
              <a:t>dengan</a:t>
            </a:r>
            <a:r>
              <a:rPr lang="en-US" sz="2000" dirty="0"/>
              <a:t> </a:t>
            </a:r>
            <a:r>
              <a:rPr lang="en-US" sz="2000" dirty="0" err="1"/>
              <a:t>membawa</a:t>
            </a:r>
            <a:r>
              <a:rPr lang="en-US" sz="2000" dirty="0"/>
              <a:t> </a:t>
            </a:r>
            <a:r>
              <a:rPr lang="en-US" sz="2000" dirty="0" err="1"/>
              <a:t>potensi</a:t>
            </a:r>
            <a:r>
              <a:rPr lang="en-US" sz="2000" dirty="0"/>
              <a:t> </a:t>
            </a:r>
            <a:r>
              <a:rPr lang="en-US" sz="2000" dirty="0" err="1"/>
              <a:t>besar</a:t>
            </a:r>
            <a:r>
              <a:rPr lang="en-US" sz="2000" dirty="0"/>
              <a:t> </a:t>
            </a:r>
            <a:r>
              <a:rPr lang="en-US" sz="2000" dirty="0" err="1"/>
              <a:t>kepada</a:t>
            </a:r>
            <a:r>
              <a:rPr lang="en-US" sz="2000" dirty="0"/>
              <a:t> </a:t>
            </a:r>
            <a:r>
              <a:rPr lang="en-US" sz="2000" dirty="0" err="1"/>
              <a:t>perkembangan</a:t>
            </a:r>
            <a:r>
              <a:rPr lang="en-US" sz="2000" dirty="0"/>
              <a:t> </a:t>
            </a:r>
            <a:r>
              <a:rPr lang="en-US" sz="2000" dirty="0" err="1"/>
              <a:t>dan</a:t>
            </a:r>
            <a:r>
              <a:rPr lang="en-US" sz="2000" dirty="0"/>
              <a:t> </a:t>
            </a:r>
            <a:r>
              <a:rPr lang="en-US" sz="2000" dirty="0" err="1"/>
              <a:t>pengukuhan</a:t>
            </a:r>
            <a:r>
              <a:rPr lang="en-US" sz="2000" dirty="0"/>
              <a:t> </a:t>
            </a:r>
            <a:r>
              <a:rPr lang="en-US" sz="2000" dirty="0" err="1"/>
              <a:t>perkhidmatan-perkhidmatan</a:t>
            </a:r>
            <a:r>
              <a:rPr lang="en-US" sz="2000" dirty="0"/>
              <a:t> </a:t>
            </a:r>
            <a:r>
              <a:rPr lang="en-US" sz="2000" dirty="0" err="1"/>
              <a:t>sosial</a:t>
            </a:r>
            <a:r>
              <a:rPr lang="en-US" sz="2000" dirty="0"/>
              <a:t> yang </a:t>
            </a:r>
            <a:r>
              <a:rPr lang="en-US" sz="2000" dirty="0" err="1"/>
              <a:t>diperlukan</a:t>
            </a:r>
            <a:r>
              <a:rPr lang="en-US" sz="2000" dirty="0"/>
              <a:t> </a:t>
            </a:r>
            <a:r>
              <a:rPr lang="en-US" sz="2000" dirty="0" err="1"/>
              <a:t>oleh</a:t>
            </a:r>
            <a:r>
              <a:rPr lang="en-US" sz="2000" dirty="0"/>
              <a:t> </a:t>
            </a:r>
            <a:r>
              <a:rPr lang="en-US" sz="2000" dirty="0" err="1"/>
              <a:t>masyarakat</a:t>
            </a:r>
            <a:r>
              <a:rPr lang="en-US" sz="2000" dirty="0"/>
              <a:t> </a:t>
            </a:r>
            <a:r>
              <a:rPr lang="en-US" sz="2000" dirty="0" err="1"/>
              <a:t>majmuk</a:t>
            </a:r>
            <a:r>
              <a:rPr lang="en-US" sz="2000" dirty="0"/>
              <a:t> </a:t>
            </a:r>
            <a:r>
              <a:rPr lang="en-US" sz="2000" dirty="0" err="1"/>
              <a:t>superdiversiti</a:t>
            </a:r>
            <a:r>
              <a:rPr lang="en-US" sz="2000" dirty="0"/>
              <a:t>.</a:t>
            </a:r>
            <a:endParaRPr lang="en-MY" sz="2000" dirty="0"/>
          </a:p>
        </p:txBody>
      </p:sp>
    </p:spTree>
    <p:extLst>
      <p:ext uri="{BB962C8B-B14F-4D97-AF65-F5344CB8AC3E}">
        <p14:creationId xmlns:p14="http://schemas.microsoft.com/office/powerpoint/2010/main" val="4238632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419" y="3581400"/>
            <a:ext cx="9144000" cy="1723549"/>
          </a:xfrm>
          <a:prstGeom prst="rect">
            <a:avLst/>
          </a:prstGeom>
        </p:spPr>
        <p:txBody>
          <a:bodyPr wrap="square">
            <a:spAutoFit/>
          </a:bodyPr>
          <a:lstStyle/>
          <a:p>
            <a:r>
              <a:rPr lang="en-MY" dirty="0" smtClean="0"/>
              <a:t>Keywords: </a:t>
            </a:r>
          </a:p>
          <a:p>
            <a:r>
              <a:rPr lang="en-MY" sz="4400" dirty="0" err="1" smtClean="0"/>
              <a:t>Peacework</a:t>
            </a:r>
            <a:r>
              <a:rPr lang="en-MY" sz="4400" dirty="0" smtClean="0"/>
              <a:t> model, super-diversity society, social harmony.</a:t>
            </a:r>
            <a:endParaRPr lang="en-MY" sz="4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5980" y="0"/>
            <a:ext cx="3571875" cy="1276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09" y="-428625"/>
            <a:ext cx="42672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7710" y="1704975"/>
            <a:ext cx="9130145" cy="1569660"/>
          </a:xfrm>
          <a:prstGeom prst="rect">
            <a:avLst/>
          </a:prstGeom>
        </p:spPr>
        <p:txBody>
          <a:bodyPr wrap="square">
            <a:spAutoFit/>
          </a:bodyPr>
          <a:lstStyle/>
          <a:p>
            <a:r>
              <a:rPr lang="en-GB" sz="2400" dirty="0"/>
              <a:t>Social harmony is fundamental for super-diversity society permanency; thus, strengthening its harmony is substantial.  A </a:t>
            </a:r>
            <a:r>
              <a:rPr lang="en-GB" sz="2400" dirty="0" err="1"/>
              <a:t>peacework</a:t>
            </a:r>
            <a:r>
              <a:rPr lang="en-GB" sz="2400" dirty="0"/>
              <a:t> model is one of the indispensable strategies to enhance social harmony in a super-diversity society. </a:t>
            </a:r>
          </a:p>
        </p:txBody>
      </p:sp>
    </p:spTree>
    <p:extLst>
      <p:ext uri="{BB962C8B-B14F-4D97-AF65-F5344CB8AC3E}">
        <p14:creationId xmlns:p14="http://schemas.microsoft.com/office/powerpoint/2010/main" val="3899917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191000" y="0"/>
            <a:ext cx="4953000" cy="4343400"/>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76201" y="2447925"/>
            <a:ext cx="4572001" cy="4410075"/>
          </a:xfrm>
          <a:prstGeom prst="rect">
            <a:avLst/>
          </a:prstGeom>
          <a:noFill/>
          <a:ln>
            <a:noFill/>
          </a:ln>
        </p:spPr>
      </p:pic>
      <p:sp>
        <p:nvSpPr>
          <p:cNvPr id="6" name="Rectangle 5"/>
          <p:cNvSpPr/>
          <p:nvPr/>
        </p:nvSpPr>
        <p:spPr>
          <a:xfrm>
            <a:off x="4572000" y="4800600"/>
            <a:ext cx="4572000" cy="1200329"/>
          </a:xfrm>
          <a:prstGeom prst="rect">
            <a:avLst/>
          </a:prstGeom>
        </p:spPr>
        <p:txBody>
          <a:bodyPr>
            <a:spAutoFit/>
          </a:bodyPr>
          <a:lstStyle/>
          <a:p>
            <a:r>
              <a:rPr lang="en-US" dirty="0"/>
              <a:t>Rajah 1: </a:t>
            </a:r>
            <a:r>
              <a:rPr lang="en-US" dirty="0" err="1"/>
              <a:t>Kepelbagaian</a:t>
            </a:r>
            <a:r>
              <a:rPr lang="en-US" dirty="0"/>
              <a:t> </a:t>
            </a:r>
            <a:r>
              <a:rPr lang="en-US" dirty="0" err="1"/>
              <a:t>Pola</a:t>
            </a:r>
            <a:r>
              <a:rPr lang="en-US" dirty="0"/>
              <a:t> </a:t>
            </a:r>
            <a:r>
              <a:rPr lang="en-US" dirty="0" err="1"/>
              <a:t>sosial</a:t>
            </a:r>
            <a:r>
              <a:rPr lang="en-US" dirty="0"/>
              <a:t> </a:t>
            </a:r>
            <a:r>
              <a:rPr lang="en-US" dirty="0" err="1"/>
              <a:t>dan</a:t>
            </a:r>
            <a:r>
              <a:rPr lang="en-US" dirty="0"/>
              <a:t> </a:t>
            </a:r>
            <a:r>
              <a:rPr lang="en-US" dirty="0" err="1"/>
              <a:t>bentuk</a:t>
            </a:r>
            <a:r>
              <a:rPr lang="en-US" dirty="0"/>
              <a:t> </a:t>
            </a:r>
            <a:r>
              <a:rPr lang="en-US" dirty="0" err="1"/>
              <a:t>ancaman</a:t>
            </a:r>
            <a:r>
              <a:rPr lang="en-US" dirty="0"/>
              <a:t> Negara</a:t>
            </a:r>
            <a:endParaRPr lang="en-MY" dirty="0"/>
          </a:p>
          <a:p>
            <a:r>
              <a:rPr lang="en-US" dirty="0" err="1"/>
              <a:t>Sumber</a:t>
            </a:r>
            <a:r>
              <a:rPr lang="en-US" dirty="0"/>
              <a:t>: </a:t>
            </a:r>
            <a:r>
              <a:rPr lang="en-US" dirty="0" err="1"/>
              <a:t>Kertas</a:t>
            </a:r>
            <a:r>
              <a:rPr lang="en-US" dirty="0"/>
              <a:t> </a:t>
            </a:r>
            <a:r>
              <a:rPr lang="en-US" dirty="0" err="1"/>
              <a:t>Cadangan</a:t>
            </a:r>
            <a:r>
              <a:rPr lang="en-US" dirty="0"/>
              <a:t> </a:t>
            </a:r>
            <a:r>
              <a:rPr lang="en-US" dirty="0" err="1"/>
              <a:t>kajian</a:t>
            </a:r>
            <a:r>
              <a:rPr lang="en-US" dirty="0"/>
              <a:t> </a:t>
            </a:r>
            <a:r>
              <a:rPr lang="en-US" dirty="0" err="1"/>
              <a:t>kepada</a:t>
            </a:r>
            <a:r>
              <a:rPr lang="en-US" dirty="0"/>
              <a:t> </a:t>
            </a:r>
            <a:r>
              <a:rPr lang="en-US" dirty="0" err="1"/>
              <a:t>Kementerian</a:t>
            </a:r>
            <a:r>
              <a:rPr lang="en-US" dirty="0"/>
              <a:t> </a:t>
            </a:r>
            <a:r>
              <a:rPr lang="en-US" dirty="0" err="1"/>
              <a:t>Pengajian</a:t>
            </a:r>
            <a:r>
              <a:rPr lang="en-US" dirty="0"/>
              <a:t> </a:t>
            </a:r>
            <a:r>
              <a:rPr lang="en-US" dirty="0" err="1"/>
              <a:t>Tinggi</a:t>
            </a:r>
            <a:r>
              <a:rPr lang="en-US" dirty="0"/>
              <a:t> Jun 2020 </a:t>
            </a:r>
            <a:endParaRPr lang="en-MY" dirty="0"/>
          </a:p>
        </p:txBody>
      </p:sp>
      <p:sp>
        <p:nvSpPr>
          <p:cNvPr id="8" name="Rectangle 7"/>
          <p:cNvSpPr/>
          <p:nvPr/>
        </p:nvSpPr>
        <p:spPr>
          <a:xfrm>
            <a:off x="13855" y="0"/>
            <a:ext cx="4572000" cy="369332"/>
          </a:xfrm>
          <a:prstGeom prst="rect">
            <a:avLst/>
          </a:prstGeom>
        </p:spPr>
        <p:txBody>
          <a:bodyPr>
            <a:spAutoFit/>
          </a:bodyPr>
          <a:lstStyle/>
          <a:p>
            <a:r>
              <a:rPr lang="en-US" dirty="0" smtClean="0"/>
              <a:t>Problem Statement</a:t>
            </a:r>
            <a:endParaRPr lang="en-MY" dirty="0"/>
          </a:p>
        </p:txBody>
      </p:sp>
    </p:spTree>
    <p:extLst>
      <p:ext uri="{BB962C8B-B14F-4D97-AF65-F5344CB8AC3E}">
        <p14:creationId xmlns:p14="http://schemas.microsoft.com/office/powerpoint/2010/main" val="1497179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6858000" cy="2031325"/>
          </a:xfrm>
          <a:prstGeom prst="rect">
            <a:avLst/>
          </a:prstGeom>
        </p:spPr>
        <p:txBody>
          <a:bodyPr wrap="square">
            <a:spAutoFit/>
          </a:bodyPr>
          <a:lstStyle/>
          <a:p>
            <a:r>
              <a:rPr lang="en-US" b="1" dirty="0" err="1"/>
              <a:t>Objektif</a:t>
            </a:r>
            <a:r>
              <a:rPr lang="en-US" b="1" dirty="0"/>
              <a:t> </a:t>
            </a:r>
            <a:r>
              <a:rPr lang="en-US" b="1" dirty="0" err="1"/>
              <a:t>Penulisan</a:t>
            </a:r>
            <a:endParaRPr lang="en-MY" dirty="0"/>
          </a:p>
          <a:p>
            <a:r>
              <a:rPr lang="en-US" dirty="0" err="1"/>
              <a:t>Kertas</a:t>
            </a:r>
            <a:r>
              <a:rPr lang="en-US" dirty="0"/>
              <a:t> </a:t>
            </a:r>
            <a:r>
              <a:rPr lang="en-US" dirty="0" err="1"/>
              <a:t>ini</a:t>
            </a:r>
            <a:r>
              <a:rPr lang="en-US" dirty="0"/>
              <a:t> </a:t>
            </a:r>
            <a:r>
              <a:rPr lang="en-US" dirty="0" err="1"/>
              <a:t>bertujuan</a:t>
            </a:r>
            <a:r>
              <a:rPr lang="en-US" dirty="0"/>
              <a:t> </a:t>
            </a:r>
            <a:r>
              <a:rPr lang="en-US" dirty="0" err="1"/>
              <a:t>mengetengahkan</a:t>
            </a:r>
            <a:r>
              <a:rPr lang="en-US" dirty="0"/>
              <a:t> </a:t>
            </a:r>
            <a:r>
              <a:rPr lang="en-US" dirty="0" err="1"/>
              <a:t>bentuk</a:t>
            </a:r>
            <a:r>
              <a:rPr lang="en-US" dirty="0"/>
              <a:t> model </a:t>
            </a:r>
            <a:r>
              <a:rPr lang="en-US" dirty="0" err="1"/>
              <a:t>hubungan</a:t>
            </a:r>
            <a:r>
              <a:rPr lang="en-US" dirty="0"/>
              <a:t> </a:t>
            </a:r>
            <a:r>
              <a:rPr lang="en-US" dirty="0" err="1"/>
              <a:t>kerja</a:t>
            </a:r>
            <a:r>
              <a:rPr lang="en-US" dirty="0"/>
              <a:t> </a:t>
            </a:r>
            <a:r>
              <a:rPr lang="en-US" dirty="0" err="1"/>
              <a:t>keamanan</a:t>
            </a:r>
            <a:r>
              <a:rPr lang="en-US" dirty="0"/>
              <a:t>. Model yang </a:t>
            </a:r>
            <a:r>
              <a:rPr lang="en-US" dirty="0" err="1"/>
              <a:t>bersifat</a:t>
            </a:r>
            <a:r>
              <a:rPr lang="en-US" dirty="0"/>
              <a:t> </a:t>
            </a:r>
            <a:r>
              <a:rPr lang="en-US" dirty="0" err="1"/>
              <a:t>operasional</a:t>
            </a:r>
            <a:r>
              <a:rPr lang="en-US" dirty="0"/>
              <a:t> </a:t>
            </a:r>
            <a:r>
              <a:rPr lang="en-US" dirty="0" err="1"/>
              <a:t>ini</a:t>
            </a:r>
            <a:r>
              <a:rPr lang="en-US" dirty="0"/>
              <a:t> </a:t>
            </a:r>
            <a:r>
              <a:rPr lang="en-US" dirty="0" err="1"/>
              <a:t>penting</a:t>
            </a:r>
            <a:r>
              <a:rPr lang="en-US" dirty="0"/>
              <a:t> </a:t>
            </a:r>
            <a:r>
              <a:rPr lang="en-US" dirty="0" err="1"/>
              <a:t>sebagai</a:t>
            </a:r>
            <a:r>
              <a:rPr lang="en-US" dirty="0"/>
              <a:t> </a:t>
            </a:r>
            <a:r>
              <a:rPr lang="en-US" dirty="0" err="1"/>
              <a:t>langkah</a:t>
            </a:r>
            <a:r>
              <a:rPr lang="en-US" dirty="0"/>
              <a:t> </a:t>
            </a:r>
            <a:r>
              <a:rPr lang="en-US" dirty="0" err="1"/>
              <a:t>awal</a:t>
            </a:r>
            <a:r>
              <a:rPr lang="en-US" dirty="0"/>
              <a:t> </a:t>
            </a:r>
            <a:r>
              <a:rPr lang="en-US" dirty="0" err="1"/>
              <a:t>mendepani</a:t>
            </a:r>
            <a:r>
              <a:rPr lang="en-US" dirty="0"/>
              <a:t> </a:t>
            </a:r>
            <a:r>
              <a:rPr lang="en-US" dirty="0" err="1"/>
              <a:t>konflik</a:t>
            </a:r>
            <a:r>
              <a:rPr lang="en-US" dirty="0"/>
              <a:t> </a:t>
            </a:r>
            <a:r>
              <a:rPr lang="en-US" dirty="0" err="1"/>
              <a:t>dalam</a:t>
            </a:r>
            <a:r>
              <a:rPr lang="en-US" dirty="0"/>
              <a:t> </a:t>
            </a:r>
            <a:r>
              <a:rPr lang="en-US" dirty="0" err="1"/>
              <a:t>masyarakat</a:t>
            </a:r>
            <a:r>
              <a:rPr lang="en-US" dirty="0"/>
              <a:t> </a:t>
            </a:r>
            <a:r>
              <a:rPr lang="en-US" dirty="0" err="1"/>
              <a:t>superdiversiti</a:t>
            </a:r>
            <a:r>
              <a:rPr lang="en-US" dirty="0"/>
              <a:t>. </a:t>
            </a:r>
            <a:r>
              <a:rPr lang="en-US" dirty="0" err="1"/>
              <a:t>Objektif</a:t>
            </a:r>
            <a:r>
              <a:rPr lang="en-US" dirty="0"/>
              <a:t> </a:t>
            </a:r>
            <a:r>
              <a:rPr lang="en-US" dirty="0" err="1"/>
              <a:t>seterusnya</a:t>
            </a:r>
            <a:r>
              <a:rPr lang="en-US" dirty="0"/>
              <a:t>, </a:t>
            </a:r>
            <a:r>
              <a:rPr lang="en-US" dirty="0" err="1"/>
              <a:t>susulan</a:t>
            </a:r>
            <a:r>
              <a:rPr lang="en-US" dirty="0"/>
              <a:t> </a:t>
            </a:r>
            <a:r>
              <a:rPr lang="en-US" dirty="0" err="1"/>
              <a:t>pembentukan</a:t>
            </a:r>
            <a:r>
              <a:rPr lang="en-US" dirty="0"/>
              <a:t> model </a:t>
            </a:r>
            <a:r>
              <a:rPr lang="en-US" dirty="0" err="1"/>
              <a:t>tersebut</a:t>
            </a:r>
            <a:r>
              <a:rPr lang="en-US" dirty="0"/>
              <a:t>, </a:t>
            </a:r>
            <a:r>
              <a:rPr lang="en-US" dirty="0" err="1"/>
              <a:t>penulis</a:t>
            </a:r>
            <a:r>
              <a:rPr lang="en-US" dirty="0"/>
              <a:t> </a:t>
            </a:r>
            <a:r>
              <a:rPr lang="en-US" dirty="0" err="1"/>
              <a:t>ingin</a:t>
            </a:r>
            <a:r>
              <a:rPr lang="en-US" dirty="0"/>
              <a:t> </a:t>
            </a:r>
            <a:r>
              <a:rPr lang="en-US" dirty="0" err="1"/>
              <a:t>menyumbang</a:t>
            </a:r>
            <a:r>
              <a:rPr lang="en-US" dirty="0"/>
              <a:t> </a:t>
            </a:r>
            <a:r>
              <a:rPr lang="en-US" dirty="0" err="1"/>
              <a:t>sebagai</a:t>
            </a:r>
            <a:r>
              <a:rPr lang="en-US" dirty="0"/>
              <a:t> </a:t>
            </a:r>
            <a:r>
              <a:rPr lang="en-US" dirty="0" err="1"/>
              <a:t>ahli</a:t>
            </a:r>
            <a:r>
              <a:rPr lang="en-US" dirty="0"/>
              <a:t> </a:t>
            </a:r>
            <a:r>
              <a:rPr lang="en-US" dirty="0" err="1"/>
              <a:t>akademik</a:t>
            </a:r>
            <a:r>
              <a:rPr lang="en-US" dirty="0"/>
              <a:t> </a:t>
            </a:r>
            <a:r>
              <a:rPr lang="en-US" dirty="0" err="1"/>
              <a:t>untuk</a:t>
            </a:r>
            <a:r>
              <a:rPr lang="en-US" dirty="0"/>
              <a:t> </a:t>
            </a:r>
            <a:r>
              <a:rPr lang="en-US" dirty="0" err="1"/>
              <a:t>mengemukakan</a:t>
            </a:r>
            <a:r>
              <a:rPr lang="en-US" dirty="0"/>
              <a:t> input yang </a:t>
            </a:r>
            <a:r>
              <a:rPr lang="ms-MY" dirty="0"/>
              <a:t>mendasari kandungan model kerja keamanan yang bakal dibina ini.</a:t>
            </a:r>
            <a:endParaRPr lang="en-MY" dirty="0"/>
          </a:p>
        </p:txBody>
      </p:sp>
      <p:sp>
        <p:nvSpPr>
          <p:cNvPr id="2" name="Rectangle 1"/>
          <p:cNvSpPr/>
          <p:nvPr/>
        </p:nvSpPr>
        <p:spPr>
          <a:xfrm>
            <a:off x="0" y="3505200"/>
            <a:ext cx="9144000" cy="923330"/>
          </a:xfrm>
          <a:prstGeom prst="rect">
            <a:avLst/>
          </a:prstGeom>
        </p:spPr>
        <p:txBody>
          <a:bodyPr wrap="square">
            <a:spAutoFit/>
          </a:bodyPr>
          <a:lstStyle/>
          <a:p>
            <a:r>
              <a:rPr lang="en-GB" dirty="0"/>
              <a:t>The attempts to design the </a:t>
            </a:r>
            <a:r>
              <a:rPr lang="en-GB" dirty="0" err="1"/>
              <a:t>peacework</a:t>
            </a:r>
            <a:r>
              <a:rPr lang="en-GB" dirty="0"/>
              <a:t> model starts with identifying the themes of the model through these three techniques; data documentation, bracketing of the academics’ opinion, and the experts’ appraisal. </a:t>
            </a:r>
          </a:p>
        </p:txBody>
      </p:sp>
    </p:spTree>
    <p:extLst>
      <p:ext uri="{BB962C8B-B14F-4D97-AF65-F5344CB8AC3E}">
        <p14:creationId xmlns:p14="http://schemas.microsoft.com/office/powerpoint/2010/main" val="2110510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855" y="685800"/>
            <a:ext cx="9144000" cy="5909310"/>
          </a:xfrm>
          <a:prstGeom prst="rect">
            <a:avLst/>
          </a:prstGeom>
        </p:spPr>
        <p:txBody>
          <a:bodyPr wrap="square">
            <a:spAutoFit/>
          </a:bodyPr>
          <a:lstStyle/>
          <a:p>
            <a:r>
              <a:rPr lang="en-US" dirty="0" err="1"/>
              <a:t>kualitatif</a:t>
            </a:r>
            <a:r>
              <a:rPr lang="en-US" dirty="0"/>
              <a:t> </a:t>
            </a:r>
            <a:r>
              <a:rPr lang="en-US" dirty="0" err="1"/>
              <a:t>dalam</a:t>
            </a:r>
            <a:r>
              <a:rPr lang="en-US" dirty="0"/>
              <a:t> </a:t>
            </a:r>
            <a:r>
              <a:rPr lang="en-US" dirty="0" err="1"/>
              <a:t>pengumpulan</a:t>
            </a:r>
            <a:r>
              <a:rPr lang="en-US" dirty="0"/>
              <a:t> </a:t>
            </a:r>
            <a:r>
              <a:rPr lang="en-US" dirty="0" err="1"/>
              <a:t>maklumat</a:t>
            </a:r>
            <a:r>
              <a:rPr lang="en-US" dirty="0"/>
              <a:t> </a:t>
            </a:r>
            <a:r>
              <a:rPr lang="en-US" dirty="0" err="1"/>
              <a:t>secara</a:t>
            </a:r>
            <a:r>
              <a:rPr lang="en-US" dirty="0"/>
              <a:t> </a:t>
            </a:r>
            <a:r>
              <a:rPr lang="en-US" dirty="0" err="1"/>
              <a:t>dokumentasi</a:t>
            </a:r>
            <a:r>
              <a:rPr lang="en-US" dirty="0"/>
              <a:t>, </a:t>
            </a:r>
            <a:r>
              <a:rPr lang="en-US" dirty="0" err="1"/>
              <a:t>temubual</a:t>
            </a:r>
            <a:r>
              <a:rPr lang="en-US" dirty="0"/>
              <a:t> </a:t>
            </a:r>
            <a:r>
              <a:rPr lang="en-US" dirty="0" err="1"/>
              <a:t>dan</a:t>
            </a:r>
            <a:r>
              <a:rPr lang="en-US" dirty="0"/>
              <a:t> </a:t>
            </a:r>
            <a:r>
              <a:rPr lang="en-US" dirty="0" err="1"/>
              <a:t>penilaian</a:t>
            </a:r>
            <a:r>
              <a:rPr lang="en-US" dirty="0"/>
              <a:t> </a:t>
            </a:r>
            <a:r>
              <a:rPr lang="en-US" dirty="0" err="1"/>
              <a:t>eksklusif</a:t>
            </a:r>
            <a:r>
              <a:rPr lang="en-US" dirty="0"/>
              <a:t>. Data </a:t>
            </a:r>
            <a:r>
              <a:rPr lang="en-US" dirty="0" err="1"/>
              <a:t>dokumentasi</a:t>
            </a:r>
            <a:r>
              <a:rPr lang="en-US" dirty="0"/>
              <a:t> </a:t>
            </a:r>
            <a:r>
              <a:rPr lang="en-US" dirty="0" err="1"/>
              <a:t>merujuk</a:t>
            </a:r>
            <a:r>
              <a:rPr lang="en-US" dirty="0"/>
              <a:t> </a:t>
            </a:r>
            <a:r>
              <a:rPr lang="en-US" dirty="0" err="1"/>
              <a:t>kepada</a:t>
            </a:r>
            <a:r>
              <a:rPr lang="en-US" dirty="0"/>
              <a:t> </a:t>
            </a:r>
            <a:r>
              <a:rPr lang="en-US" dirty="0" err="1"/>
              <a:t>penulisan</a:t>
            </a:r>
            <a:r>
              <a:rPr lang="en-US" dirty="0"/>
              <a:t> </a:t>
            </a:r>
            <a:r>
              <a:rPr lang="en-US" dirty="0" err="1"/>
              <a:t>dan</a:t>
            </a:r>
            <a:r>
              <a:rPr lang="en-US" dirty="0"/>
              <a:t> </a:t>
            </a:r>
            <a:r>
              <a:rPr lang="en-US" dirty="0" err="1"/>
              <a:t>kajian</a:t>
            </a:r>
            <a:r>
              <a:rPr lang="en-US" dirty="0"/>
              <a:t> yang </a:t>
            </a:r>
            <a:r>
              <a:rPr lang="en-US" dirty="0" err="1"/>
              <a:t>menyokong</a:t>
            </a:r>
            <a:r>
              <a:rPr lang="en-US" dirty="0"/>
              <a:t> idea </a:t>
            </a:r>
            <a:r>
              <a:rPr lang="en-US" dirty="0" err="1"/>
              <a:t>membina</a:t>
            </a:r>
            <a:r>
              <a:rPr lang="en-US" dirty="0"/>
              <a:t> </a:t>
            </a:r>
            <a:r>
              <a:rPr lang="en-US" dirty="0" err="1"/>
              <a:t>kerangka</a:t>
            </a:r>
            <a:r>
              <a:rPr lang="en-US" dirty="0"/>
              <a:t> model </a:t>
            </a:r>
            <a:r>
              <a:rPr lang="en-US" dirty="0" err="1"/>
              <a:t>dan</a:t>
            </a:r>
            <a:r>
              <a:rPr lang="en-US" dirty="0"/>
              <a:t> input yang </a:t>
            </a:r>
            <a:r>
              <a:rPr lang="en-US" dirty="0" err="1"/>
              <a:t>mendasarinya</a:t>
            </a:r>
            <a:r>
              <a:rPr lang="en-US" dirty="0"/>
              <a:t>. </a:t>
            </a:r>
            <a:r>
              <a:rPr lang="en-US" dirty="0" err="1"/>
              <a:t>Penulis</a:t>
            </a:r>
            <a:r>
              <a:rPr lang="en-US" dirty="0"/>
              <a:t> </a:t>
            </a:r>
            <a:r>
              <a:rPr lang="en-US" dirty="0" err="1"/>
              <a:t>melakukan</a:t>
            </a:r>
            <a:r>
              <a:rPr lang="en-US" dirty="0"/>
              <a:t> </a:t>
            </a:r>
            <a:r>
              <a:rPr lang="en-US" dirty="0" err="1"/>
              <a:t>analisis</a:t>
            </a:r>
            <a:r>
              <a:rPr lang="en-US" dirty="0"/>
              <a:t> </a:t>
            </a:r>
            <a:r>
              <a:rPr lang="en-US" dirty="0" err="1"/>
              <a:t>secara</a:t>
            </a:r>
            <a:r>
              <a:rPr lang="en-US" dirty="0"/>
              <a:t> </a:t>
            </a:r>
            <a:r>
              <a:rPr lang="en-US" dirty="0" err="1"/>
              <a:t>diskriptif</a:t>
            </a:r>
            <a:r>
              <a:rPr lang="en-US" dirty="0"/>
              <a:t> </a:t>
            </a:r>
            <a:r>
              <a:rPr lang="en-US" dirty="0" err="1"/>
              <a:t>dan</a:t>
            </a:r>
            <a:r>
              <a:rPr lang="en-US" dirty="0"/>
              <a:t> </a:t>
            </a:r>
            <a:r>
              <a:rPr lang="en-US" dirty="0" err="1"/>
              <a:t>terfokus</a:t>
            </a:r>
            <a:r>
              <a:rPr lang="en-US" dirty="0"/>
              <a:t> </a:t>
            </a:r>
            <a:r>
              <a:rPr lang="en-US" dirty="0" err="1"/>
              <a:t>kepada</a:t>
            </a:r>
            <a:r>
              <a:rPr lang="en-US" dirty="0"/>
              <a:t> </a:t>
            </a:r>
            <a:r>
              <a:rPr lang="en-US" dirty="0" err="1"/>
              <a:t>pembinaan</a:t>
            </a:r>
            <a:r>
              <a:rPr lang="en-US" dirty="0"/>
              <a:t> </a:t>
            </a:r>
            <a:r>
              <a:rPr lang="en-US" dirty="0" err="1"/>
              <a:t>struktur</a:t>
            </a:r>
            <a:r>
              <a:rPr lang="en-US" dirty="0"/>
              <a:t> model </a:t>
            </a:r>
            <a:r>
              <a:rPr lang="en-US" dirty="0" err="1"/>
              <a:t>sebagai</a:t>
            </a:r>
            <a:r>
              <a:rPr lang="en-US" dirty="0"/>
              <a:t> item </a:t>
            </a:r>
            <a:r>
              <a:rPr lang="en-US" dirty="0" err="1"/>
              <a:t>penilaian</a:t>
            </a:r>
            <a:r>
              <a:rPr lang="en-US" dirty="0"/>
              <a:t> </a:t>
            </a:r>
            <a:r>
              <a:rPr lang="en-US" dirty="0" err="1"/>
              <a:t>seterusnya</a:t>
            </a:r>
            <a:r>
              <a:rPr lang="en-US" dirty="0"/>
              <a:t>.</a:t>
            </a:r>
            <a:endParaRPr lang="en-MY" dirty="0"/>
          </a:p>
          <a:p>
            <a:r>
              <a:rPr lang="en-US" dirty="0" err="1"/>
              <a:t>Bagi</a:t>
            </a:r>
            <a:r>
              <a:rPr lang="en-US" dirty="0"/>
              <a:t> </a:t>
            </a:r>
            <a:r>
              <a:rPr lang="en-US" dirty="0" err="1"/>
              <a:t>temubual</a:t>
            </a:r>
            <a:r>
              <a:rPr lang="en-US" dirty="0"/>
              <a:t>, i</a:t>
            </a:r>
            <a:r>
              <a:rPr lang="en-MY" dirty="0" err="1"/>
              <a:t>nforman</a:t>
            </a:r>
            <a:r>
              <a:rPr lang="en-MY" dirty="0"/>
              <a:t> yang </a:t>
            </a:r>
            <a:r>
              <a:rPr lang="en-MY" dirty="0" err="1"/>
              <a:t>dipilih</a:t>
            </a:r>
            <a:r>
              <a:rPr lang="en-MY" dirty="0"/>
              <a:t> </a:t>
            </a:r>
            <a:r>
              <a:rPr lang="en-MY" dirty="0" err="1"/>
              <a:t>adalah</a:t>
            </a:r>
            <a:r>
              <a:rPr lang="en-MY" dirty="0"/>
              <a:t> </a:t>
            </a:r>
            <a:r>
              <a:rPr lang="en-MY" dirty="0" err="1"/>
              <a:t>dalam</a:t>
            </a:r>
            <a:r>
              <a:rPr lang="en-MY" dirty="0"/>
              <a:t> </a:t>
            </a:r>
            <a:r>
              <a:rPr lang="en-MY" dirty="0" err="1"/>
              <a:t>kalangan</a:t>
            </a:r>
            <a:r>
              <a:rPr lang="en-MY" dirty="0"/>
              <a:t> </a:t>
            </a:r>
            <a:r>
              <a:rPr lang="en-MY" dirty="0" err="1"/>
              <a:t>ahli</a:t>
            </a:r>
            <a:r>
              <a:rPr lang="en-MY" dirty="0"/>
              <a:t> </a:t>
            </a:r>
            <a:r>
              <a:rPr lang="en-MY" dirty="0" err="1"/>
              <a:t>akademik</a:t>
            </a:r>
            <a:r>
              <a:rPr lang="en-MY" dirty="0"/>
              <a:t> </a:t>
            </a:r>
            <a:r>
              <a:rPr lang="en-MY" dirty="0" err="1"/>
              <a:t>pelbagai</a:t>
            </a:r>
            <a:r>
              <a:rPr lang="en-MY" dirty="0"/>
              <a:t> </a:t>
            </a:r>
            <a:r>
              <a:rPr lang="en-MY" dirty="0" err="1"/>
              <a:t>etnik</a:t>
            </a:r>
            <a:r>
              <a:rPr lang="en-MY" dirty="0"/>
              <a:t> </a:t>
            </a:r>
            <a:r>
              <a:rPr lang="en-MY" dirty="0" err="1"/>
              <a:t>dan</a:t>
            </a:r>
            <a:r>
              <a:rPr lang="en-MY" dirty="0"/>
              <a:t> </a:t>
            </a:r>
            <a:r>
              <a:rPr lang="en-MY" dirty="0" err="1"/>
              <a:t>kepakaran</a:t>
            </a:r>
            <a:r>
              <a:rPr lang="en-MY" dirty="0"/>
              <a:t> </a:t>
            </a:r>
            <a:r>
              <a:rPr lang="en-MY" dirty="0" err="1"/>
              <a:t>sosial</a:t>
            </a:r>
            <a:r>
              <a:rPr lang="en-MY" dirty="0"/>
              <a:t> </a:t>
            </a:r>
            <a:r>
              <a:rPr lang="en-MY" dirty="0" err="1"/>
              <a:t>daripada</a:t>
            </a:r>
            <a:r>
              <a:rPr lang="en-MY" dirty="0"/>
              <a:t> </a:t>
            </a:r>
            <a:r>
              <a:rPr lang="en-MY" dirty="0" err="1"/>
              <a:t>pelbagai</a:t>
            </a:r>
            <a:r>
              <a:rPr lang="en-MY" dirty="0"/>
              <a:t> </a:t>
            </a:r>
            <a:r>
              <a:rPr lang="en-MY" dirty="0" err="1"/>
              <a:t>Universiti</a:t>
            </a:r>
            <a:r>
              <a:rPr lang="en-MY" dirty="0"/>
              <a:t>. </a:t>
            </a:r>
            <a:r>
              <a:rPr lang="en-MY" dirty="0" err="1"/>
              <a:t>Mereka</a:t>
            </a:r>
            <a:r>
              <a:rPr lang="en-MY" dirty="0"/>
              <a:t> </a:t>
            </a:r>
            <a:r>
              <a:rPr lang="en-MY" dirty="0" err="1"/>
              <a:t>memberi</a:t>
            </a:r>
            <a:r>
              <a:rPr lang="en-MY" dirty="0"/>
              <a:t> </a:t>
            </a:r>
            <a:r>
              <a:rPr lang="en-MY" dirty="0" err="1"/>
              <a:t>fokus</a:t>
            </a:r>
            <a:r>
              <a:rPr lang="en-MY" dirty="0"/>
              <a:t> </a:t>
            </a:r>
            <a:r>
              <a:rPr lang="en-MY" dirty="0" err="1"/>
              <a:t>dalam</a:t>
            </a:r>
            <a:r>
              <a:rPr lang="en-MY" dirty="0"/>
              <a:t> </a:t>
            </a:r>
            <a:r>
              <a:rPr lang="en-MY" dirty="0" err="1"/>
              <a:t>pencernaan</a:t>
            </a:r>
            <a:r>
              <a:rPr lang="en-MY" dirty="0"/>
              <a:t> idea </a:t>
            </a:r>
            <a:r>
              <a:rPr lang="en-MY" dirty="0" err="1"/>
              <a:t>kerana</a:t>
            </a:r>
            <a:r>
              <a:rPr lang="en-MY" dirty="0"/>
              <a:t> </a:t>
            </a:r>
            <a:r>
              <a:rPr lang="en-MY" dirty="0" err="1"/>
              <a:t>bakal</a:t>
            </a:r>
            <a:r>
              <a:rPr lang="en-MY" dirty="0"/>
              <a:t> </a:t>
            </a:r>
            <a:r>
              <a:rPr lang="en-MY" dirty="0" err="1"/>
              <a:t>libatsama</a:t>
            </a:r>
            <a:r>
              <a:rPr lang="en-MY" dirty="0"/>
              <a:t> </a:t>
            </a:r>
            <a:r>
              <a:rPr lang="en-MY" dirty="0" err="1"/>
              <a:t>dalam</a:t>
            </a:r>
            <a:r>
              <a:rPr lang="en-MY" dirty="0"/>
              <a:t> proses </a:t>
            </a:r>
            <a:r>
              <a:rPr lang="en-MY" dirty="0" err="1"/>
              <a:t>kajian</a:t>
            </a:r>
            <a:r>
              <a:rPr lang="en-MY" dirty="0"/>
              <a:t> </a:t>
            </a:r>
            <a:r>
              <a:rPr lang="en-MY" dirty="0" err="1"/>
              <a:t>lanjut</a:t>
            </a:r>
            <a:r>
              <a:rPr lang="en-MY" dirty="0"/>
              <a:t> </a:t>
            </a:r>
            <a:r>
              <a:rPr lang="en-MY" dirty="0" err="1"/>
              <a:t>sekiranya</a:t>
            </a:r>
            <a:r>
              <a:rPr lang="en-MY" dirty="0"/>
              <a:t> </a:t>
            </a:r>
            <a:r>
              <a:rPr lang="en-MY" dirty="0" err="1"/>
              <a:t>mendapat</a:t>
            </a:r>
            <a:r>
              <a:rPr lang="en-MY" dirty="0"/>
              <a:t> </a:t>
            </a:r>
            <a:r>
              <a:rPr lang="en-MY" dirty="0" err="1"/>
              <a:t>kelulusan</a:t>
            </a:r>
            <a:r>
              <a:rPr lang="en-MY" dirty="0"/>
              <a:t> </a:t>
            </a:r>
            <a:r>
              <a:rPr lang="en-MY" dirty="0" err="1"/>
              <a:t>pihak</a:t>
            </a:r>
            <a:r>
              <a:rPr lang="en-MY" dirty="0"/>
              <a:t> </a:t>
            </a:r>
            <a:r>
              <a:rPr lang="en-MY" dirty="0" err="1"/>
              <a:t>kementerian</a:t>
            </a:r>
            <a:r>
              <a:rPr lang="en-MY" dirty="0"/>
              <a:t> </a:t>
            </a:r>
            <a:r>
              <a:rPr lang="en-MY" dirty="0" err="1"/>
              <a:t>pengajian</a:t>
            </a:r>
            <a:r>
              <a:rPr lang="en-MY" dirty="0"/>
              <a:t> </a:t>
            </a:r>
            <a:r>
              <a:rPr lang="en-MY" dirty="0" err="1"/>
              <a:t>tinggi</a:t>
            </a:r>
            <a:r>
              <a:rPr lang="en-MY" dirty="0"/>
              <a:t>. </a:t>
            </a:r>
            <a:r>
              <a:rPr lang="en-MY" dirty="0" err="1"/>
              <a:t>Mereka</a:t>
            </a:r>
            <a:r>
              <a:rPr lang="en-MY" dirty="0"/>
              <a:t> </a:t>
            </a:r>
            <a:r>
              <a:rPr lang="en-MY" dirty="0" err="1"/>
              <a:t>meneliti</a:t>
            </a:r>
            <a:r>
              <a:rPr lang="en-MY" dirty="0"/>
              <a:t> b</a:t>
            </a:r>
            <a:r>
              <a:rPr lang="en-US" dirty="0" err="1"/>
              <a:t>anyak</a:t>
            </a:r>
            <a:r>
              <a:rPr lang="en-US" dirty="0"/>
              <a:t> </a:t>
            </a:r>
            <a:r>
              <a:rPr lang="en-US" dirty="0" err="1"/>
              <a:t>persoalan</a:t>
            </a:r>
            <a:r>
              <a:rPr lang="en-US" dirty="0"/>
              <a:t> yang </a:t>
            </a:r>
            <a:r>
              <a:rPr lang="en-US" dirty="0" err="1"/>
              <a:t>perlu</a:t>
            </a:r>
            <a:r>
              <a:rPr lang="en-US" dirty="0"/>
              <a:t> </a:t>
            </a:r>
            <a:r>
              <a:rPr lang="en-US" dirty="0" err="1"/>
              <a:t>diambilkira</a:t>
            </a:r>
            <a:r>
              <a:rPr lang="en-US" dirty="0"/>
              <a:t> </a:t>
            </a:r>
            <a:r>
              <a:rPr lang="en-US" dirty="0" err="1"/>
              <a:t>sebelum</a:t>
            </a:r>
            <a:r>
              <a:rPr lang="en-US" dirty="0"/>
              <a:t> </a:t>
            </a:r>
            <a:r>
              <a:rPr lang="en-US" dirty="0" err="1"/>
              <a:t>mengemukakan</a:t>
            </a:r>
            <a:r>
              <a:rPr lang="en-US" dirty="0"/>
              <a:t> </a:t>
            </a:r>
            <a:r>
              <a:rPr lang="en-US" dirty="0" err="1"/>
              <a:t>cadangan</a:t>
            </a:r>
            <a:r>
              <a:rPr lang="en-US" dirty="0"/>
              <a:t>, </a:t>
            </a:r>
            <a:r>
              <a:rPr lang="en-US" dirty="0" err="1"/>
              <a:t>seperti</a:t>
            </a:r>
            <a:r>
              <a:rPr lang="en-US" dirty="0"/>
              <a:t> </a:t>
            </a:r>
            <a:r>
              <a:rPr lang="en-US" dirty="0" err="1"/>
              <a:t>berkaitan</a:t>
            </a:r>
            <a:r>
              <a:rPr lang="en-US" dirty="0"/>
              <a:t> </a:t>
            </a:r>
            <a:r>
              <a:rPr lang="en-US" i="1" dirty="0"/>
              <a:t>trend</a:t>
            </a:r>
            <a:r>
              <a:rPr lang="en-US" dirty="0"/>
              <a:t> </a:t>
            </a:r>
            <a:r>
              <a:rPr lang="en-US" dirty="0" err="1"/>
              <a:t>ketegangan</a:t>
            </a:r>
            <a:r>
              <a:rPr lang="en-US" dirty="0"/>
              <a:t>, </a:t>
            </a:r>
            <a:r>
              <a:rPr lang="en-US" dirty="0" err="1"/>
              <a:t>bentuk</a:t>
            </a:r>
            <a:r>
              <a:rPr lang="en-US" dirty="0"/>
              <a:t> </a:t>
            </a:r>
            <a:r>
              <a:rPr lang="en-US" dirty="0" err="1"/>
              <a:t>strategi</a:t>
            </a:r>
            <a:r>
              <a:rPr lang="en-US" dirty="0"/>
              <a:t> </a:t>
            </a:r>
            <a:r>
              <a:rPr lang="en-US" dirty="0" err="1"/>
              <a:t>keamanan</a:t>
            </a:r>
            <a:r>
              <a:rPr lang="en-US" dirty="0"/>
              <a:t> </a:t>
            </a:r>
            <a:r>
              <a:rPr lang="en-US" dirty="0" err="1"/>
              <a:t>sedia</a:t>
            </a:r>
            <a:r>
              <a:rPr lang="en-US" dirty="0"/>
              <a:t> </a:t>
            </a:r>
            <a:r>
              <a:rPr lang="en-US" dirty="0" err="1"/>
              <a:t>ada</a:t>
            </a:r>
            <a:r>
              <a:rPr lang="en-US" dirty="0"/>
              <a:t> </a:t>
            </a:r>
            <a:r>
              <a:rPr lang="en-US" dirty="0" err="1"/>
              <a:t>serta</a:t>
            </a:r>
            <a:r>
              <a:rPr lang="en-US" dirty="0"/>
              <a:t> </a:t>
            </a:r>
            <a:r>
              <a:rPr lang="en-US" dirty="0" err="1"/>
              <a:t>sejauhmanakah</a:t>
            </a:r>
            <a:r>
              <a:rPr lang="en-US" dirty="0"/>
              <a:t> </a:t>
            </a:r>
            <a:r>
              <a:rPr lang="en-US" dirty="0" err="1"/>
              <a:t>kebangkitan</a:t>
            </a:r>
            <a:r>
              <a:rPr lang="en-US" dirty="0"/>
              <a:t> </a:t>
            </a:r>
            <a:r>
              <a:rPr lang="en-US" dirty="0" err="1"/>
              <a:t>keagamaan</a:t>
            </a:r>
            <a:r>
              <a:rPr lang="en-US" dirty="0"/>
              <a:t>, </a:t>
            </a:r>
            <a:r>
              <a:rPr lang="en-US" dirty="0" err="1"/>
              <a:t>radikalisme</a:t>
            </a:r>
            <a:r>
              <a:rPr lang="en-US" dirty="0"/>
              <a:t>, </a:t>
            </a:r>
            <a:r>
              <a:rPr lang="en-US" dirty="0" err="1"/>
              <a:t>ekstremisme</a:t>
            </a:r>
            <a:r>
              <a:rPr lang="en-US" dirty="0"/>
              <a:t> </a:t>
            </a:r>
            <a:r>
              <a:rPr lang="en-US" dirty="0" err="1"/>
              <a:t>dan</a:t>
            </a:r>
            <a:r>
              <a:rPr lang="en-US" dirty="0"/>
              <a:t> </a:t>
            </a:r>
            <a:r>
              <a:rPr lang="en-US" dirty="0" err="1"/>
              <a:t>konflik</a:t>
            </a:r>
            <a:r>
              <a:rPr lang="en-US" dirty="0"/>
              <a:t> agama </a:t>
            </a:r>
            <a:r>
              <a:rPr lang="en-US" dirty="0" err="1"/>
              <a:t>dalam</a:t>
            </a:r>
            <a:r>
              <a:rPr lang="en-US" dirty="0"/>
              <a:t> </a:t>
            </a:r>
            <a:r>
              <a:rPr lang="en-US" dirty="0" err="1"/>
              <a:t>kumpulan</a:t>
            </a:r>
            <a:r>
              <a:rPr lang="en-US" dirty="0"/>
              <a:t> </a:t>
            </a:r>
            <a:r>
              <a:rPr lang="en-US" dirty="0" err="1"/>
              <a:t>etnik</a:t>
            </a:r>
            <a:r>
              <a:rPr lang="en-US" dirty="0"/>
              <a:t> agama </a:t>
            </a:r>
            <a:r>
              <a:rPr lang="en-US" dirty="0" err="1"/>
              <a:t>komuniti</a:t>
            </a:r>
            <a:r>
              <a:rPr lang="en-US" dirty="0"/>
              <a:t> </a:t>
            </a:r>
            <a:r>
              <a:rPr lang="en-US" dirty="0" err="1"/>
              <a:t>transnasional</a:t>
            </a:r>
            <a:r>
              <a:rPr lang="en-US" dirty="0"/>
              <a:t> </a:t>
            </a:r>
            <a:r>
              <a:rPr lang="en-US" dirty="0" err="1"/>
              <a:t>superdiversiti</a:t>
            </a:r>
            <a:r>
              <a:rPr lang="en-US" dirty="0"/>
              <a:t> </a:t>
            </a:r>
            <a:r>
              <a:rPr lang="en-US" dirty="0" err="1"/>
              <a:t>memberi</a:t>
            </a:r>
            <a:r>
              <a:rPr lang="en-US" dirty="0"/>
              <a:t> </a:t>
            </a:r>
            <a:r>
              <a:rPr lang="en-US" dirty="0" err="1"/>
              <a:t>implikasi</a:t>
            </a:r>
            <a:r>
              <a:rPr lang="en-US" dirty="0"/>
              <a:t> </a:t>
            </a:r>
            <a:r>
              <a:rPr lang="en-US" dirty="0" err="1"/>
              <a:t>kritikal</a:t>
            </a:r>
            <a:r>
              <a:rPr lang="en-US" dirty="0"/>
              <a:t> </a:t>
            </a:r>
            <a:r>
              <a:rPr lang="en-US" dirty="0" err="1"/>
              <a:t>terhadap</a:t>
            </a:r>
            <a:r>
              <a:rPr lang="en-US" dirty="0"/>
              <a:t> </a:t>
            </a:r>
            <a:r>
              <a:rPr lang="en-US" dirty="0" err="1"/>
              <a:t>keselamatan</a:t>
            </a:r>
            <a:r>
              <a:rPr lang="en-US" dirty="0"/>
              <a:t> Negara. </a:t>
            </a:r>
            <a:r>
              <a:rPr lang="en-MY" dirty="0" err="1"/>
              <a:t>Secara</a:t>
            </a:r>
            <a:r>
              <a:rPr lang="en-MY" dirty="0"/>
              <a:t> </a:t>
            </a:r>
            <a:r>
              <a:rPr lang="en-MY" dirty="0" err="1"/>
              <a:t>prinsipnya</a:t>
            </a:r>
            <a:r>
              <a:rPr lang="en-MY" dirty="0"/>
              <a:t>, proses </a:t>
            </a:r>
            <a:r>
              <a:rPr lang="en-MY" dirty="0" err="1"/>
              <a:t>analisis</a:t>
            </a:r>
            <a:r>
              <a:rPr lang="en-MY" dirty="0"/>
              <a:t> </a:t>
            </a:r>
            <a:r>
              <a:rPr lang="en-MY" dirty="0" err="1"/>
              <a:t>maklumat</a:t>
            </a:r>
            <a:r>
              <a:rPr lang="en-MY" dirty="0"/>
              <a:t> </a:t>
            </a:r>
            <a:r>
              <a:rPr lang="en-MY" dirty="0" err="1"/>
              <a:t>dalam</a:t>
            </a:r>
            <a:r>
              <a:rPr lang="en-MY" dirty="0"/>
              <a:t> </a:t>
            </a:r>
            <a:r>
              <a:rPr lang="en-MY" dirty="0" err="1"/>
              <a:t>kajian</a:t>
            </a:r>
            <a:r>
              <a:rPr lang="en-MY" dirty="0"/>
              <a:t> </a:t>
            </a:r>
            <a:r>
              <a:rPr lang="en-MY" dirty="0" err="1"/>
              <a:t>ini</a:t>
            </a:r>
            <a:r>
              <a:rPr lang="en-MY" dirty="0"/>
              <a:t> </a:t>
            </a:r>
            <a:r>
              <a:rPr lang="en-MY" dirty="0" err="1"/>
              <a:t>adalah</a:t>
            </a:r>
            <a:r>
              <a:rPr lang="en-MY" dirty="0"/>
              <a:t> </a:t>
            </a:r>
            <a:r>
              <a:rPr lang="en-MY" dirty="0" err="1"/>
              <a:t>berdasarkan</a:t>
            </a:r>
            <a:r>
              <a:rPr lang="en-MY" dirty="0"/>
              <a:t> </a:t>
            </a:r>
            <a:r>
              <a:rPr lang="en-MY" dirty="0" err="1"/>
              <a:t>kepada</a:t>
            </a:r>
            <a:r>
              <a:rPr lang="en-MY" dirty="0"/>
              <a:t> </a:t>
            </a:r>
            <a:r>
              <a:rPr lang="en-MY" dirty="0" err="1"/>
              <a:t>analisis</a:t>
            </a:r>
            <a:r>
              <a:rPr lang="en-MY" dirty="0"/>
              <a:t> </a:t>
            </a:r>
            <a:r>
              <a:rPr lang="en-MY" dirty="0" err="1"/>
              <a:t>perbandingan</a:t>
            </a:r>
            <a:r>
              <a:rPr lang="en-MY" dirty="0"/>
              <a:t> </a:t>
            </a:r>
            <a:r>
              <a:rPr lang="en-MY" dirty="0" err="1"/>
              <a:t>berterusan</a:t>
            </a:r>
            <a:r>
              <a:rPr lang="en-MY" dirty="0"/>
              <a:t> (</a:t>
            </a:r>
            <a:r>
              <a:rPr lang="en-MY" i="1" dirty="0"/>
              <a:t>constant comparison analysis</a:t>
            </a:r>
            <a:r>
              <a:rPr lang="en-MY" dirty="0"/>
              <a:t>). </a:t>
            </a:r>
            <a:r>
              <a:rPr lang="en-MY" dirty="0" err="1"/>
              <a:t>Peringkat</a:t>
            </a:r>
            <a:r>
              <a:rPr lang="en-MY" dirty="0"/>
              <a:t> </a:t>
            </a:r>
            <a:r>
              <a:rPr lang="en-MY" dirty="0" err="1"/>
              <a:t>utama</a:t>
            </a:r>
            <a:r>
              <a:rPr lang="en-MY" dirty="0"/>
              <a:t> CCA </a:t>
            </a:r>
            <a:r>
              <a:rPr lang="en-MY" dirty="0" err="1"/>
              <a:t>ialah</a:t>
            </a:r>
            <a:r>
              <a:rPr lang="en-MY" dirty="0"/>
              <a:t>; </a:t>
            </a:r>
            <a:r>
              <a:rPr lang="en-MY" dirty="0" err="1"/>
              <a:t>pembahagian</a:t>
            </a:r>
            <a:r>
              <a:rPr lang="en-MY" dirty="0"/>
              <a:t> </a:t>
            </a:r>
            <a:r>
              <a:rPr lang="en-US" dirty="0" err="1"/>
              <a:t>kepada</a:t>
            </a:r>
            <a:r>
              <a:rPr lang="en-US" dirty="0"/>
              <a:t> unit-unit </a:t>
            </a:r>
            <a:r>
              <a:rPr lang="en-US" dirty="0" err="1"/>
              <a:t>kecil</a:t>
            </a:r>
            <a:r>
              <a:rPr lang="en-US" dirty="0"/>
              <a:t> </a:t>
            </a:r>
            <a:r>
              <a:rPr lang="en-US" dirty="0" err="1"/>
              <a:t>dan</a:t>
            </a:r>
            <a:r>
              <a:rPr lang="en-US" dirty="0"/>
              <a:t> </a:t>
            </a:r>
            <a:r>
              <a:rPr lang="en-US" dirty="0" err="1"/>
              <a:t>ditentukan</a:t>
            </a:r>
            <a:r>
              <a:rPr lang="en-US" dirty="0"/>
              <a:t> </a:t>
            </a:r>
            <a:r>
              <a:rPr lang="en-US" dirty="0" err="1"/>
              <a:t>kod</a:t>
            </a:r>
            <a:r>
              <a:rPr lang="en-US" dirty="0"/>
              <a:t> (</a:t>
            </a:r>
            <a:r>
              <a:rPr lang="en-US" i="1" dirty="0"/>
              <a:t>open coding</a:t>
            </a:r>
            <a:r>
              <a:rPr lang="en-US" dirty="0"/>
              <a:t>), </a:t>
            </a:r>
            <a:r>
              <a:rPr lang="en-US" dirty="0" err="1"/>
              <a:t>pengkategorian</a:t>
            </a:r>
            <a:r>
              <a:rPr lang="en-US" dirty="0"/>
              <a:t> </a:t>
            </a:r>
            <a:r>
              <a:rPr lang="en-US" dirty="0" err="1"/>
              <a:t>kod</a:t>
            </a:r>
            <a:r>
              <a:rPr lang="en-US" dirty="0"/>
              <a:t> </a:t>
            </a:r>
            <a:r>
              <a:rPr lang="en-US" dirty="0" err="1"/>
              <a:t>dalam</a:t>
            </a:r>
            <a:r>
              <a:rPr lang="en-US" dirty="0"/>
              <a:t> </a:t>
            </a:r>
            <a:r>
              <a:rPr lang="en-US" dirty="0" err="1"/>
              <a:t>kategori</a:t>
            </a:r>
            <a:r>
              <a:rPr lang="en-US" dirty="0"/>
              <a:t> </a:t>
            </a:r>
            <a:r>
              <a:rPr lang="en-US" dirty="0" err="1"/>
              <a:t>tertentu</a:t>
            </a:r>
            <a:r>
              <a:rPr lang="en-US" dirty="0"/>
              <a:t> </a:t>
            </a:r>
            <a:r>
              <a:rPr lang="en-US" i="1" dirty="0"/>
              <a:t>(axial coding)</a:t>
            </a:r>
            <a:r>
              <a:rPr lang="en-US" dirty="0"/>
              <a:t> </a:t>
            </a:r>
            <a:r>
              <a:rPr lang="en-US" dirty="0" err="1"/>
              <a:t>dan</a:t>
            </a:r>
            <a:r>
              <a:rPr lang="en-US" dirty="0"/>
              <a:t> </a:t>
            </a:r>
            <a:r>
              <a:rPr lang="en-US" dirty="0" err="1"/>
              <a:t>membina</a:t>
            </a:r>
            <a:r>
              <a:rPr lang="en-US" dirty="0"/>
              <a:t> </a:t>
            </a:r>
            <a:r>
              <a:rPr lang="en-US" dirty="0" err="1"/>
              <a:t>tema</a:t>
            </a:r>
            <a:r>
              <a:rPr lang="en-US" dirty="0"/>
              <a:t> </a:t>
            </a:r>
            <a:r>
              <a:rPr lang="en-US" dirty="0" err="1"/>
              <a:t>dibina</a:t>
            </a:r>
            <a:r>
              <a:rPr lang="en-US" dirty="0"/>
              <a:t> yang </a:t>
            </a:r>
            <a:r>
              <a:rPr lang="en-US" dirty="0" err="1"/>
              <a:t>menggambarkan</a:t>
            </a:r>
            <a:r>
              <a:rPr lang="en-US" dirty="0"/>
              <a:t> </a:t>
            </a:r>
            <a:r>
              <a:rPr lang="en-US" dirty="0" err="1"/>
              <a:t>setiap</a:t>
            </a:r>
            <a:r>
              <a:rPr lang="en-US" dirty="0"/>
              <a:t> </a:t>
            </a:r>
            <a:r>
              <a:rPr lang="en-US" dirty="0" err="1"/>
              <a:t>kategori</a:t>
            </a:r>
            <a:r>
              <a:rPr lang="en-US" dirty="0"/>
              <a:t> </a:t>
            </a:r>
            <a:r>
              <a:rPr lang="en-US" i="1" dirty="0"/>
              <a:t>(selective coding).</a:t>
            </a:r>
            <a:r>
              <a:rPr lang="en-US" dirty="0"/>
              <a:t> </a:t>
            </a:r>
            <a:endParaRPr lang="en-MY" dirty="0"/>
          </a:p>
          <a:p>
            <a:r>
              <a:rPr lang="en-US" dirty="0" err="1"/>
              <a:t>Seterusnya</a:t>
            </a:r>
            <a:r>
              <a:rPr lang="en-US" dirty="0"/>
              <a:t>, </a:t>
            </a:r>
            <a:r>
              <a:rPr lang="en-US" dirty="0" err="1"/>
              <a:t>draf</a:t>
            </a:r>
            <a:r>
              <a:rPr lang="en-US" dirty="0"/>
              <a:t> Model </a:t>
            </a:r>
            <a:r>
              <a:rPr lang="en-US" dirty="0" err="1"/>
              <a:t>kerja</a:t>
            </a:r>
            <a:r>
              <a:rPr lang="en-US" dirty="0"/>
              <a:t> </a:t>
            </a:r>
            <a:r>
              <a:rPr lang="en-US" dirty="0" err="1"/>
              <a:t>keamanan</a:t>
            </a:r>
            <a:r>
              <a:rPr lang="en-US" dirty="0"/>
              <a:t> </a:t>
            </a:r>
            <a:r>
              <a:rPr lang="en-US" dirty="0" err="1"/>
              <a:t>dan</a:t>
            </a:r>
            <a:r>
              <a:rPr lang="en-US" dirty="0"/>
              <a:t> input yang </a:t>
            </a:r>
            <a:r>
              <a:rPr lang="en-US" dirty="0" err="1"/>
              <a:t>mendasari</a:t>
            </a:r>
            <a:r>
              <a:rPr lang="en-US" dirty="0"/>
              <a:t> model </a:t>
            </a:r>
            <a:r>
              <a:rPr lang="en-US" dirty="0" err="1"/>
              <a:t>akan</a:t>
            </a:r>
            <a:r>
              <a:rPr lang="en-US" dirty="0"/>
              <a:t> </a:t>
            </a:r>
            <a:r>
              <a:rPr lang="en-US" dirty="0" err="1"/>
              <a:t>melalui</a:t>
            </a:r>
            <a:r>
              <a:rPr lang="en-US" dirty="0"/>
              <a:t> proses </a:t>
            </a:r>
            <a:r>
              <a:rPr lang="en-US" dirty="0" err="1"/>
              <a:t>penilaian</a:t>
            </a:r>
            <a:r>
              <a:rPr lang="en-US" dirty="0"/>
              <a:t> </a:t>
            </a:r>
            <a:r>
              <a:rPr lang="en-US" dirty="0" err="1"/>
              <a:t>pihak</a:t>
            </a:r>
            <a:r>
              <a:rPr lang="en-US" dirty="0"/>
              <a:t> yang </a:t>
            </a:r>
            <a:r>
              <a:rPr lang="en-US" dirty="0" err="1"/>
              <a:t>lebih</a:t>
            </a:r>
            <a:r>
              <a:rPr lang="en-US" dirty="0"/>
              <a:t> </a:t>
            </a:r>
            <a:r>
              <a:rPr lang="en-US" dirty="0" err="1"/>
              <a:t>berautoriti</a:t>
            </a:r>
            <a:r>
              <a:rPr lang="en-US" dirty="0"/>
              <a:t> </a:t>
            </a:r>
            <a:r>
              <a:rPr lang="en-US" dirty="0" err="1"/>
              <a:t>sebagai</a:t>
            </a:r>
            <a:r>
              <a:rPr lang="en-US" dirty="0"/>
              <a:t> </a:t>
            </a:r>
            <a:r>
              <a:rPr lang="en-US" dirty="0" err="1"/>
              <a:t>penilai</a:t>
            </a:r>
            <a:r>
              <a:rPr lang="en-US" dirty="0"/>
              <a:t> </a:t>
            </a:r>
            <a:r>
              <a:rPr lang="en-US" dirty="0" err="1"/>
              <a:t>eksklusif</a:t>
            </a:r>
            <a:r>
              <a:rPr lang="en-US" dirty="0"/>
              <a:t>, </a:t>
            </a:r>
            <a:r>
              <a:rPr lang="en-US" dirty="0" err="1"/>
              <a:t>iaitu</a:t>
            </a:r>
            <a:r>
              <a:rPr lang="en-US" dirty="0"/>
              <a:t> </a:t>
            </a:r>
            <a:r>
              <a:rPr lang="en-US" dirty="0" err="1"/>
              <a:t>para</a:t>
            </a:r>
            <a:r>
              <a:rPr lang="en-US" dirty="0"/>
              <a:t> </a:t>
            </a:r>
            <a:r>
              <a:rPr lang="en-US" dirty="0" err="1"/>
              <a:t>profesor</a:t>
            </a:r>
            <a:r>
              <a:rPr lang="en-US" dirty="0"/>
              <a:t> yang </a:t>
            </a:r>
            <a:r>
              <a:rPr lang="en-US" dirty="0" err="1"/>
              <a:t>dilantik</a:t>
            </a:r>
            <a:r>
              <a:rPr lang="en-US" dirty="0"/>
              <a:t> </a:t>
            </a:r>
            <a:r>
              <a:rPr lang="en-US" dirty="0" err="1"/>
              <a:t>oleh</a:t>
            </a:r>
            <a:r>
              <a:rPr lang="en-US" dirty="0"/>
              <a:t> </a:t>
            </a:r>
            <a:r>
              <a:rPr lang="en-US" dirty="0" err="1"/>
              <a:t>Kementerian</a:t>
            </a:r>
            <a:r>
              <a:rPr lang="en-US" dirty="0"/>
              <a:t> </a:t>
            </a:r>
            <a:r>
              <a:rPr lang="en-US" dirty="0" err="1"/>
              <a:t>Pengajian</a:t>
            </a:r>
            <a:r>
              <a:rPr lang="en-US" dirty="0"/>
              <a:t> </a:t>
            </a:r>
            <a:r>
              <a:rPr lang="en-US" dirty="0" err="1"/>
              <a:t>Tinggi</a:t>
            </a:r>
            <a:r>
              <a:rPr lang="en-US" dirty="0"/>
              <a:t> Malaysia. </a:t>
            </a:r>
            <a:r>
              <a:rPr lang="en-US" dirty="0" err="1"/>
              <a:t>Walaupun</a:t>
            </a:r>
            <a:r>
              <a:rPr lang="en-US" dirty="0"/>
              <a:t> </a:t>
            </a:r>
            <a:r>
              <a:rPr lang="en-US" dirty="0" err="1"/>
              <a:t>semua</a:t>
            </a:r>
            <a:r>
              <a:rPr lang="en-US" dirty="0"/>
              <a:t> proses </a:t>
            </a:r>
            <a:r>
              <a:rPr lang="en-US" dirty="0" err="1"/>
              <a:t>ini</a:t>
            </a:r>
            <a:r>
              <a:rPr lang="en-US" dirty="0"/>
              <a:t> </a:t>
            </a:r>
            <a:r>
              <a:rPr lang="en-US" dirty="0" err="1"/>
              <a:t>hanya</a:t>
            </a:r>
            <a:r>
              <a:rPr lang="en-US" dirty="0"/>
              <a:t> </a:t>
            </a:r>
            <a:r>
              <a:rPr lang="en-US" dirty="0" err="1"/>
              <a:t>bersifat</a:t>
            </a:r>
            <a:r>
              <a:rPr lang="en-US" dirty="0"/>
              <a:t> </a:t>
            </a:r>
            <a:r>
              <a:rPr lang="en-US" dirty="0" err="1"/>
              <a:t>penelitian</a:t>
            </a:r>
            <a:r>
              <a:rPr lang="en-US" dirty="0"/>
              <a:t> </a:t>
            </a:r>
            <a:r>
              <a:rPr lang="en-US" dirty="0" err="1"/>
              <a:t>awal</a:t>
            </a:r>
            <a:r>
              <a:rPr lang="en-US" dirty="0"/>
              <a:t> </a:t>
            </a:r>
            <a:r>
              <a:rPr lang="en-US" dirty="0" err="1"/>
              <a:t>kepada</a:t>
            </a:r>
            <a:r>
              <a:rPr lang="en-US" dirty="0"/>
              <a:t> </a:t>
            </a:r>
            <a:r>
              <a:rPr lang="en-US" dirty="0" err="1"/>
              <a:t>kajian</a:t>
            </a:r>
            <a:r>
              <a:rPr lang="en-US" dirty="0"/>
              <a:t> </a:t>
            </a:r>
            <a:r>
              <a:rPr lang="en-US" dirty="0" err="1"/>
              <a:t>lanjut</a:t>
            </a:r>
            <a:r>
              <a:rPr lang="en-US" dirty="0"/>
              <a:t>, </a:t>
            </a:r>
            <a:r>
              <a:rPr lang="en-US" dirty="0" err="1"/>
              <a:t>dapatan</a:t>
            </a:r>
            <a:r>
              <a:rPr lang="en-US" dirty="0"/>
              <a:t> </a:t>
            </a:r>
            <a:r>
              <a:rPr lang="en-US" dirty="0" err="1"/>
              <a:t>dalam</a:t>
            </a:r>
            <a:r>
              <a:rPr lang="en-US" dirty="0"/>
              <a:t> </a:t>
            </a:r>
            <a:r>
              <a:rPr lang="en-US" dirty="0" err="1"/>
              <a:t>kertas</a:t>
            </a:r>
            <a:r>
              <a:rPr lang="en-US" dirty="0"/>
              <a:t> </a:t>
            </a:r>
            <a:r>
              <a:rPr lang="en-US" dirty="0" err="1"/>
              <a:t>ini</a:t>
            </a:r>
            <a:r>
              <a:rPr lang="en-US" dirty="0"/>
              <a:t> </a:t>
            </a:r>
            <a:r>
              <a:rPr lang="en-US" dirty="0" err="1"/>
              <a:t>pastinya</a:t>
            </a:r>
            <a:r>
              <a:rPr lang="en-US" dirty="0"/>
              <a:t> </a:t>
            </a:r>
            <a:r>
              <a:rPr lang="en-US" dirty="0" err="1"/>
              <a:t>jelas</a:t>
            </a:r>
            <a:r>
              <a:rPr lang="en-US" dirty="0"/>
              <a:t> </a:t>
            </a:r>
            <a:r>
              <a:rPr lang="en-US" dirty="0" err="1"/>
              <a:t>dari</a:t>
            </a:r>
            <a:r>
              <a:rPr lang="en-US" dirty="0"/>
              <a:t> </a:t>
            </a:r>
            <a:r>
              <a:rPr lang="en-US" dirty="0" err="1"/>
              <a:t>sudut</a:t>
            </a:r>
            <a:r>
              <a:rPr lang="en-US" dirty="0"/>
              <a:t> </a:t>
            </a:r>
            <a:r>
              <a:rPr lang="en-US" dirty="0" err="1"/>
              <a:t>kesahan</a:t>
            </a:r>
            <a:r>
              <a:rPr lang="en-US" dirty="0"/>
              <a:t> </a:t>
            </a:r>
            <a:r>
              <a:rPr lang="en-US" dirty="0" err="1"/>
              <a:t>dan</a:t>
            </a:r>
            <a:r>
              <a:rPr lang="en-US" dirty="0"/>
              <a:t> </a:t>
            </a:r>
            <a:r>
              <a:rPr lang="en-US" dirty="0" err="1"/>
              <a:t>kebolehpercayaannya</a:t>
            </a:r>
            <a:r>
              <a:rPr lang="en-US" dirty="0"/>
              <a:t>.</a:t>
            </a:r>
            <a:endParaRPr lang="en-MY" dirty="0"/>
          </a:p>
        </p:txBody>
      </p:sp>
    </p:spTree>
    <p:extLst>
      <p:ext uri="{BB962C8B-B14F-4D97-AF65-F5344CB8AC3E}">
        <p14:creationId xmlns:p14="http://schemas.microsoft.com/office/powerpoint/2010/main" val="3082191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392"/>
            <a:ext cx="9144000" cy="369332"/>
          </a:xfrm>
          <a:prstGeom prst="rect">
            <a:avLst/>
          </a:prstGeom>
        </p:spPr>
        <p:txBody>
          <a:bodyPr wrap="square">
            <a:spAutoFit/>
          </a:bodyPr>
          <a:lstStyle/>
          <a:p>
            <a:r>
              <a:rPr lang="en-US" b="1" dirty="0" err="1"/>
              <a:t>Dapatan</a:t>
            </a:r>
            <a:r>
              <a:rPr lang="en-US" b="1" dirty="0"/>
              <a:t> </a:t>
            </a:r>
            <a:r>
              <a:rPr lang="en-US" b="1" dirty="0" err="1"/>
              <a:t>Penelitian</a:t>
            </a:r>
            <a:r>
              <a:rPr lang="en-US" b="1" dirty="0"/>
              <a:t> </a:t>
            </a:r>
            <a:r>
              <a:rPr lang="en-US" b="1" dirty="0" err="1"/>
              <a:t>dan</a:t>
            </a:r>
            <a:r>
              <a:rPr lang="en-US" b="1" dirty="0"/>
              <a:t> </a:t>
            </a:r>
            <a:r>
              <a:rPr lang="en-US" b="1" dirty="0" err="1" smtClean="0"/>
              <a:t>Perbincangan</a:t>
            </a:r>
            <a:r>
              <a:rPr lang="en-US" b="1" dirty="0" smtClean="0"/>
              <a:t> (1) </a:t>
            </a:r>
            <a:r>
              <a:rPr lang="en-MY" b="1" dirty="0" err="1" smtClean="0"/>
              <a:t>Pembentukan</a:t>
            </a:r>
            <a:r>
              <a:rPr lang="en-MY" b="1" dirty="0" smtClean="0"/>
              <a:t> </a:t>
            </a:r>
            <a:r>
              <a:rPr lang="en-MY" b="1" dirty="0"/>
              <a:t>model </a:t>
            </a:r>
            <a:r>
              <a:rPr lang="en-MY" b="1" dirty="0" err="1"/>
              <a:t>hubungan</a:t>
            </a:r>
            <a:r>
              <a:rPr lang="en-MY" b="1" dirty="0"/>
              <a:t> </a:t>
            </a:r>
            <a:r>
              <a:rPr lang="en-MY" b="1" dirty="0" err="1"/>
              <a:t>kerja</a:t>
            </a:r>
            <a:r>
              <a:rPr lang="en-MY" b="1" dirty="0"/>
              <a:t> </a:t>
            </a:r>
            <a:r>
              <a:rPr lang="en-MY" b="1" dirty="0" err="1"/>
              <a:t>keamanan</a:t>
            </a:r>
            <a:r>
              <a:rPr lang="en-MY" b="1" dirty="0"/>
              <a:t>  </a:t>
            </a:r>
            <a:endParaRPr lang="en-MY" dirty="0"/>
          </a:p>
        </p:txBody>
      </p:sp>
      <p:graphicFrame>
        <p:nvGraphicFramePr>
          <p:cNvPr id="5" name="Table 4"/>
          <p:cNvGraphicFramePr>
            <a:graphicFrameLocks noGrp="1"/>
          </p:cNvGraphicFramePr>
          <p:nvPr>
            <p:extLst>
              <p:ext uri="{D42A27DB-BD31-4B8C-83A1-F6EECF244321}">
                <p14:modId xmlns:p14="http://schemas.microsoft.com/office/powerpoint/2010/main" val="1664121490"/>
              </p:ext>
            </p:extLst>
          </p:nvPr>
        </p:nvGraphicFramePr>
        <p:xfrm>
          <a:off x="1" y="491882"/>
          <a:ext cx="9143998" cy="6236958"/>
        </p:xfrm>
        <a:graphic>
          <a:graphicData uri="http://schemas.openxmlformats.org/drawingml/2006/table">
            <a:tbl>
              <a:tblPr firstRow="1" firstCol="1" bandRow="1">
                <a:tableStyleId>{2D5ABB26-0587-4C30-8999-92F81FD0307C}</a:tableStyleId>
              </a:tblPr>
              <a:tblGrid>
                <a:gridCol w="3698092"/>
                <a:gridCol w="505069"/>
                <a:gridCol w="505069"/>
                <a:gridCol w="459838"/>
                <a:gridCol w="458761"/>
                <a:gridCol w="458761"/>
                <a:gridCol w="459838"/>
                <a:gridCol w="459838"/>
                <a:gridCol w="458761"/>
                <a:gridCol w="552452"/>
                <a:gridCol w="552452"/>
                <a:gridCol w="575067"/>
              </a:tblGrid>
              <a:tr h="271852">
                <a:tc rowSpan="2">
                  <a:txBody>
                    <a:bodyPr/>
                    <a:lstStyle/>
                    <a:p>
                      <a:pPr marL="0" marR="0" algn="just">
                        <a:lnSpc>
                          <a:spcPct val="107000"/>
                        </a:lnSpc>
                        <a:spcBef>
                          <a:spcPts val="0"/>
                        </a:spcBef>
                        <a:spcAft>
                          <a:spcPts val="0"/>
                        </a:spcAft>
                      </a:pPr>
                      <a:r>
                        <a:rPr lang="en-US" sz="1600" b="1" dirty="0" err="1">
                          <a:solidFill>
                            <a:srgbClr val="FF0000"/>
                          </a:solidFill>
                          <a:effectLst/>
                        </a:rPr>
                        <a:t>Tema</a:t>
                      </a:r>
                      <a:r>
                        <a:rPr lang="en-US" sz="1600" b="1" dirty="0">
                          <a:solidFill>
                            <a:srgbClr val="FF0000"/>
                          </a:solidFill>
                          <a:effectLst/>
                        </a:rPr>
                        <a:t> Model </a:t>
                      </a:r>
                      <a:r>
                        <a:rPr lang="en-US" sz="1600" b="1" dirty="0" err="1">
                          <a:solidFill>
                            <a:srgbClr val="FF0000"/>
                          </a:solidFill>
                          <a:effectLst/>
                        </a:rPr>
                        <a:t>Kerja</a:t>
                      </a:r>
                      <a:r>
                        <a:rPr lang="en-US" sz="1600" b="1" dirty="0">
                          <a:solidFill>
                            <a:srgbClr val="FF0000"/>
                          </a:solidFill>
                          <a:effectLst/>
                        </a:rPr>
                        <a:t> </a:t>
                      </a:r>
                      <a:r>
                        <a:rPr lang="en-US" sz="1600" b="1" dirty="0" err="1">
                          <a:solidFill>
                            <a:srgbClr val="FF0000"/>
                          </a:solidFill>
                          <a:effectLst/>
                        </a:rPr>
                        <a:t>Keamanan</a:t>
                      </a:r>
                      <a:r>
                        <a:rPr lang="en-US" sz="1600" b="1" dirty="0">
                          <a:solidFill>
                            <a:srgbClr val="FF0000"/>
                          </a:solidFill>
                          <a:effectLst/>
                        </a:rPr>
                        <a:t> </a:t>
                      </a:r>
                      <a:r>
                        <a:rPr lang="en-US" sz="1600" b="1" dirty="0" err="1">
                          <a:solidFill>
                            <a:srgbClr val="FF0000"/>
                          </a:solidFill>
                          <a:effectLst/>
                        </a:rPr>
                        <a:t>Keharmonian</a:t>
                      </a:r>
                      <a:r>
                        <a:rPr lang="en-US" sz="1600" b="1" dirty="0">
                          <a:solidFill>
                            <a:srgbClr val="FF0000"/>
                          </a:solidFill>
                          <a:effectLst/>
                        </a:rPr>
                        <a:t> </a:t>
                      </a:r>
                      <a:r>
                        <a:rPr lang="en-US" sz="1600" b="1" dirty="0" err="1">
                          <a:solidFill>
                            <a:srgbClr val="FF0000"/>
                          </a:solidFill>
                          <a:effectLst/>
                        </a:rPr>
                        <a:t>Sosial</a:t>
                      </a:r>
                      <a:endParaRPr lang="en-MY" sz="1600" b="1" dirty="0">
                        <a:solidFill>
                          <a:srgbClr val="FF0000"/>
                        </a:solidFill>
                        <a:effectLst/>
                        <a:latin typeface="Calibri"/>
                        <a:ea typeface="Calibri"/>
                        <a:cs typeface="Arial"/>
                      </a:endParaRPr>
                    </a:p>
                  </a:txBody>
                  <a:tcPr marL="68580" marR="68580" marT="0" marB="0" anchor="ctr"/>
                </a:tc>
                <a:tc gridSpan="10">
                  <a:txBody>
                    <a:bodyPr/>
                    <a:lstStyle/>
                    <a:p>
                      <a:pPr marL="0" marR="0" algn="just">
                        <a:lnSpc>
                          <a:spcPct val="107000"/>
                        </a:lnSpc>
                        <a:spcBef>
                          <a:spcPts val="0"/>
                        </a:spcBef>
                        <a:spcAft>
                          <a:spcPts val="0"/>
                        </a:spcAft>
                      </a:pPr>
                      <a:r>
                        <a:rPr lang="en-US" sz="1600" b="1" dirty="0" err="1">
                          <a:solidFill>
                            <a:srgbClr val="FF0000"/>
                          </a:solidFill>
                          <a:effectLst/>
                        </a:rPr>
                        <a:t>Ahli</a:t>
                      </a:r>
                      <a:r>
                        <a:rPr lang="en-US" sz="1600" b="1" dirty="0">
                          <a:solidFill>
                            <a:srgbClr val="FF0000"/>
                          </a:solidFill>
                          <a:effectLst/>
                        </a:rPr>
                        <a:t> </a:t>
                      </a:r>
                      <a:r>
                        <a:rPr lang="en-US" sz="1600" b="1" dirty="0" err="1">
                          <a:solidFill>
                            <a:srgbClr val="FF0000"/>
                          </a:solidFill>
                          <a:effectLst/>
                        </a:rPr>
                        <a:t>Akademik</a:t>
                      </a:r>
                      <a:r>
                        <a:rPr lang="en-US" sz="1600" b="1" dirty="0">
                          <a:solidFill>
                            <a:srgbClr val="FF0000"/>
                          </a:solidFill>
                          <a:effectLst/>
                        </a:rPr>
                        <a:t>/</a:t>
                      </a:r>
                      <a:r>
                        <a:rPr lang="en-US" sz="1600" b="1" dirty="0" err="1">
                          <a:solidFill>
                            <a:srgbClr val="FF0000"/>
                          </a:solidFill>
                          <a:effectLst/>
                        </a:rPr>
                        <a:t>Pakar</a:t>
                      </a:r>
                      <a:r>
                        <a:rPr lang="en-US" sz="1600" b="1" dirty="0">
                          <a:solidFill>
                            <a:srgbClr val="FF0000"/>
                          </a:solidFill>
                          <a:effectLst/>
                        </a:rPr>
                        <a:t> </a:t>
                      </a:r>
                      <a:r>
                        <a:rPr lang="en-US" sz="1600" b="1" dirty="0" err="1">
                          <a:solidFill>
                            <a:srgbClr val="FF0000"/>
                          </a:solidFill>
                          <a:effectLst/>
                        </a:rPr>
                        <a:t>Kajian</a:t>
                      </a:r>
                      <a:r>
                        <a:rPr lang="en-US" sz="1600" b="1" dirty="0">
                          <a:solidFill>
                            <a:srgbClr val="FF0000"/>
                          </a:solidFill>
                          <a:effectLst/>
                        </a:rPr>
                        <a:t> </a:t>
                      </a:r>
                      <a:r>
                        <a:rPr lang="en-US" sz="1600" b="1" dirty="0" err="1">
                          <a:solidFill>
                            <a:srgbClr val="FF0000"/>
                          </a:solidFill>
                          <a:effectLst/>
                        </a:rPr>
                        <a:t>Sosial</a:t>
                      </a:r>
                      <a:r>
                        <a:rPr lang="en-US" sz="1600" b="1" dirty="0">
                          <a:solidFill>
                            <a:srgbClr val="FF0000"/>
                          </a:solidFill>
                          <a:effectLst/>
                        </a:rPr>
                        <a:t> IPTA</a:t>
                      </a:r>
                      <a:endParaRPr lang="en-MY" sz="1600" b="1" dirty="0">
                        <a:solidFill>
                          <a:srgbClr val="FF0000"/>
                        </a:solidFill>
                        <a:effectLst/>
                        <a:latin typeface="Calibri"/>
                        <a:ea typeface="Calibri"/>
                        <a:cs typeface="Arial"/>
                      </a:endParaRPr>
                    </a:p>
                  </a:txBody>
                  <a:tcPr marL="68580" marR="68580" marT="0" marB="0" anchor="ctr"/>
                </a:tc>
                <a:tc hMerge="1">
                  <a:txBody>
                    <a:bodyPr/>
                    <a:lstStyle/>
                    <a:p>
                      <a:endParaRPr lang="en-MY"/>
                    </a:p>
                  </a:txBody>
                  <a:tcPr/>
                </a:tc>
                <a:tc hMerge="1">
                  <a:txBody>
                    <a:bodyPr/>
                    <a:lstStyle/>
                    <a:p>
                      <a:endParaRPr lang="en-MY"/>
                    </a:p>
                  </a:txBody>
                  <a:tcPr/>
                </a:tc>
                <a:tc hMerge="1">
                  <a:txBody>
                    <a:bodyPr/>
                    <a:lstStyle/>
                    <a:p>
                      <a:endParaRPr lang="en-MY"/>
                    </a:p>
                  </a:txBody>
                  <a:tcPr/>
                </a:tc>
                <a:tc hMerge="1">
                  <a:txBody>
                    <a:bodyPr/>
                    <a:lstStyle/>
                    <a:p>
                      <a:endParaRPr lang="en-MY"/>
                    </a:p>
                  </a:txBody>
                  <a:tcPr/>
                </a:tc>
                <a:tc hMerge="1">
                  <a:txBody>
                    <a:bodyPr/>
                    <a:lstStyle/>
                    <a:p>
                      <a:endParaRPr lang="en-MY"/>
                    </a:p>
                  </a:txBody>
                  <a:tcPr/>
                </a:tc>
                <a:tc hMerge="1">
                  <a:txBody>
                    <a:bodyPr/>
                    <a:lstStyle/>
                    <a:p>
                      <a:endParaRPr lang="en-MY"/>
                    </a:p>
                  </a:txBody>
                  <a:tcPr/>
                </a:tc>
                <a:tc hMerge="1">
                  <a:txBody>
                    <a:bodyPr/>
                    <a:lstStyle/>
                    <a:p>
                      <a:endParaRPr lang="en-MY"/>
                    </a:p>
                  </a:txBody>
                  <a:tcPr/>
                </a:tc>
                <a:tc hMerge="1">
                  <a:txBody>
                    <a:bodyPr/>
                    <a:lstStyle/>
                    <a:p>
                      <a:endParaRPr lang="en-MY"/>
                    </a:p>
                  </a:txBody>
                  <a:tcPr/>
                </a:tc>
                <a:tc hMerge="1">
                  <a:txBody>
                    <a:bodyPr/>
                    <a:lstStyle/>
                    <a:p>
                      <a:endParaRPr lang="en-MY"/>
                    </a:p>
                  </a:txBody>
                  <a:tcPr/>
                </a:tc>
                <a:tc rowSpan="2">
                  <a:txBody>
                    <a:bodyPr/>
                    <a:lstStyle/>
                    <a:p>
                      <a:pPr marL="0" marR="0" algn="just">
                        <a:lnSpc>
                          <a:spcPct val="107000"/>
                        </a:lnSpc>
                        <a:spcBef>
                          <a:spcPts val="0"/>
                        </a:spcBef>
                        <a:spcAft>
                          <a:spcPts val="0"/>
                        </a:spcAft>
                      </a:pPr>
                      <a:r>
                        <a:rPr lang="en-US" sz="1600" b="1">
                          <a:solidFill>
                            <a:srgbClr val="FF0000"/>
                          </a:solidFill>
                          <a:effectLst/>
                        </a:rPr>
                        <a:t>Jumlah</a:t>
                      </a:r>
                      <a:endParaRPr lang="en-MY" sz="1600" b="1">
                        <a:solidFill>
                          <a:srgbClr val="FF0000"/>
                        </a:solidFill>
                        <a:effectLst/>
                        <a:latin typeface="Calibri"/>
                        <a:ea typeface="Calibri"/>
                        <a:cs typeface="Arial"/>
                      </a:endParaRPr>
                    </a:p>
                  </a:txBody>
                  <a:tcPr marL="68580" marR="68580" marT="0" marB="0" anchor="ctr"/>
                </a:tc>
              </a:tr>
              <a:tr h="271852">
                <a:tc vMerge="1">
                  <a:txBody>
                    <a:bodyPr/>
                    <a:lstStyle/>
                    <a:p>
                      <a:endParaRPr lang="en-MY"/>
                    </a:p>
                  </a:txBody>
                  <a:tcPr/>
                </a:tc>
                <a:tc>
                  <a:txBody>
                    <a:bodyPr/>
                    <a:lstStyle/>
                    <a:p>
                      <a:pPr marL="0" marR="0" algn="just">
                        <a:lnSpc>
                          <a:spcPct val="107000"/>
                        </a:lnSpc>
                        <a:spcBef>
                          <a:spcPts val="0"/>
                        </a:spcBef>
                        <a:spcAft>
                          <a:spcPts val="0"/>
                        </a:spcAft>
                      </a:pPr>
                      <a:r>
                        <a:rPr lang="en-US" sz="1600" b="1">
                          <a:solidFill>
                            <a:srgbClr val="FF0000"/>
                          </a:solidFill>
                          <a:effectLst/>
                        </a:rPr>
                        <a:t>A1</a:t>
                      </a:r>
                      <a:endParaRPr lang="en-MY" sz="1600" b="1">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b="1">
                          <a:solidFill>
                            <a:srgbClr val="FF0000"/>
                          </a:solidFill>
                          <a:effectLst/>
                        </a:rPr>
                        <a:t>A2</a:t>
                      </a:r>
                      <a:endParaRPr lang="en-MY" sz="1600" b="1">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b="1">
                          <a:solidFill>
                            <a:srgbClr val="FF0000"/>
                          </a:solidFill>
                          <a:effectLst/>
                        </a:rPr>
                        <a:t>A3</a:t>
                      </a:r>
                      <a:endParaRPr lang="en-MY" sz="1600" b="1">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b="1">
                          <a:solidFill>
                            <a:srgbClr val="FF0000"/>
                          </a:solidFill>
                          <a:effectLst/>
                        </a:rPr>
                        <a:t>A4</a:t>
                      </a:r>
                      <a:endParaRPr lang="en-MY" sz="1600" b="1">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b="1">
                          <a:solidFill>
                            <a:srgbClr val="FF0000"/>
                          </a:solidFill>
                          <a:effectLst/>
                        </a:rPr>
                        <a:t>A5</a:t>
                      </a:r>
                      <a:endParaRPr lang="en-MY" sz="1600" b="1">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b="1">
                          <a:solidFill>
                            <a:srgbClr val="FF0000"/>
                          </a:solidFill>
                          <a:effectLst/>
                        </a:rPr>
                        <a:t>A6</a:t>
                      </a:r>
                      <a:endParaRPr lang="en-MY" sz="1600" b="1">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b="1">
                          <a:solidFill>
                            <a:srgbClr val="FF0000"/>
                          </a:solidFill>
                          <a:effectLst/>
                        </a:rPr>
                        <a:t>A7</a:t>
                      </a:r>
                      <a:endParaRPr lang="en-MY" sz="1600" b="1">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b="1">
                          <a:solidFill>
                            <a:srgbClr val="FF0000"/>
                          </a:solidFill>
                          <a:effectLst/>
                        </a:rPr>
                        <a:t>A8</a:t>
                      </a:r>
                      <a:endParaRPr lang="en-MY" sz="1600" b="1">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b="1">
                          <a:solidFill>
                            <a:srgbClr val="FF0000"/>
                          </a:solidFill>
                          <a:effectLst/>
                        </a:rPr>
                        <a:t>A9</a:t>
                      </a:r>
                      <a:endParaRPr lang="en-MY" sz="1600" b="1">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b="1" dirty="0">
                          <a:solidFill>
                            <a:srgbClr val="FF0000"/>
                          </a:solidFill>
                          <a:effectLst/>
                        </a:rPr>
                        <a:t>A10</a:t>
                      </a:r>
                      <a:endParaRPr lang="en-MY" sz="1600" b="1" dirty="0">
                        <a:solidFill>
                          <a:srgbClr val="FF0000"/>
                        </a:solidFill>
                        <a:effectLst/>
                        <a:latin typeface="Calibri"/>
                        <a:ea typeface="Calibri"/>
                        <a:cs typeface="Arial"/>
                      </a:endParaRPr>
                    </a:p>
                  </a:txBody>
                  <a:tcPr marL="68580" marR="68580" marT="0" marB="0" anchor="ctr"/>
                </a:tc>
                <a:tc vMerge="1">
                  <a:txBody>
                    <a:bodyPr/>
                    <a:lstStyle/>
                    <a:p>
                      <a:endParaRPr lang="en-MY"/>
                    </a:p>
                  </a:txBody>
                  <a:tcPr/>
                </a:tc>
              </a:tr>
              <a:tr h="271852">
                <a:tc>
                  <a:txBody>
                    <a:bodyPr/>
                    <a:lstStyle/>
                    <a:p>
                      <a:pPr marL="0" marR="0" algn="just">
                        <a:lnSpc>
                          <a:spcPct val="107000"/>
                        </a:lnSpc>
                        <a:spcBef>
                          <a:spcPts val="0"/>
                        </a:spcBef>
                        <a:spcAft>
                          <a:spcPts val="0"/>
                        </a:spcAft>
                      </a:pPr>
                      <a:r>
                        <a:rPr lang="en-US" sz="1600">
                          <a:effectLst/>
                        </a:rPr>
                        <a:t>Membina Indeks keharmonian sosial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10</a:t>
                      </a:r>
                      <a:endParaRPr lang="en-MY" sz="1600">
                        <a:effectLst/>
                        <a:latin typeface="Calibri"/>
                        <a:ea typeface="Calibri"/>
                        <a:cs typeface="Arial"/>
                      </a:endParaRPr>
                    </a:p>
                  </a:txBody>
                  <a:tcPr marL="68580" marR="68580" marT="0" marB="0" anchor="ctr"/>
                </a:tc>
              </a:tr>
              <a:tr h="271852">
                <a:tc>
                  <a:txBody>
                    <a:bodyPr/>
                    <a:lstStyle/>
                    <a:p>
                      <a:pPr marL="0" marR="0" algn="just">
                        <a:lnSpc>
                          <a:spcPct val="107000"/>
                        </a:lnSpc>
                        <a:spcBef>
                          <a:spcPts val="0"/>
                        </a:spcBef>
                        <a:spcAft>
                          <a:spcPts val="0"/>
                        </a:spcAft>
                      </a:pPr>
                      <a:r>
                        <a:rPr lang="en-US" sz="1600">
                          <a:effectLst/>
                        </a:rPr>
                        <a:t>Penyenaraian Kerja-kerja keamanan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6</a:t>
                      </a:r>
                      <a:endParaRPr lang="en-MY" sz="1600">
                        <a:effectLst/>
                        <a:latin typeface="Calibri"/>
                        <a:ea typeface="Calibri"/>
                        <a:cs typeface="Arial"/>
                      </a:endParaRPr>
                    </a:p>
                  </a:txBody>
                  <a:tcPr marL="68580" marR="68580" marT="0" marB="0" anchor="ctr"/>
                </a:tc>
              </a:tr>
              <a:tr h="451364">
                <a:tc>
                  <a:txBody>
                    <a:bodyPr/>
                    <a:lstStyle/>
                    <a:p>
                      <a:pPr marL="0" marR="0" algn="just">
                        <a:lnSpc>
                          <a:spcPct val="107000"/>
                        </a:lnSpc>
                        <a:spcBef>
                          <a:spcPts val="0"/>
                        </a:spcBef>
                        <a:spcAft>
                          <a:spcPts val="0"/>
                        </a:spcAft>
                      </a:pPr>
                      <a:r>
                        <a:rPr lang="en-US" sz="1600">
                          <a:effectLst/>
                        </a:rPr>
                        <a:t>Amalan pemasukan sosial komuniti transnasional</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4</a:t>
                      </a:r>
                      <a:endParaRPr lang="en-MY" sz="1600">
                        <a:effectLst/>
                        <a:latin typeface="Calibri"/>
                        <a:ea typeface="Calibri"/>
                        <a:cs typeface="Arial"/>
                      </a:endParaRPr>
                    </a:p>
                  </a:txBody>
                  <a:tcPr marL="68580" marR="68580" marT="0" marB="0" anchor="ctr"/>
                </a:tc>
              </a:tr>
              <a:tr h="451364">
                <a:tc>
                  <a:txBody>
                    <a:bodyPr/>
                    <a:lstStyle/>
                    <a:p>
                      <a:pPr marL="0" marR="0" algn="just">
                        <a:lnSpc>
                          <a:spcPct val="107000"/>
                        </a:lnSpc>
                        <a:spcBef>
                          <a:spcPts val="0"/>
                        </a:spcBef>
                        <a:spcAft>
                          <a:spcPts val="0"/>
                        </a:spcAft>
                      </a:pPr>
                      <a:r>
                        <a:rPr lang="en-US" sz="1600" dirty="0" err="1">
                          <a:effectLst/>
                        </a:rPr>
                        <a:t>Pengurusan</a:t>
                      </a:r>
                      <a:r>
                        <a:rPr lang="en-US" sz="1600" dirty="0">
                          <a:effectLst/>
                        </a:rPr>
                        <a:t> </a:t>
                      </a:r>
                      <a:r>
                        <a:rPr lang="en-US" sz="1600" dirty="0" err="1">
                          <a:effectLst/>
                        </a:rPr>
                        <a:t>etnik</a:t>
                      </a:r>
                      <a:r>
                        <a:rPr lang="en-US" sz="1600" dirty="0">
                          <a:effectLst/>
                        </a:rPr>
                        <a:t> </a:t>
                      </a:r>
                      <a:r>
                        <a:rPr lang="en-US" sz="1600" dirty="0" err="1">
                          <a:effectLst/>
                        </a:rPr>
                        <a:t>berasaskan</a:t>
                      </a:r>
                      <a:r>
                        <a:rPr lang="en-US" sz="1600" dirty="0">
                          <a:effectLst/>
                        </a:rPr>
                        <a:t> </a:t>
                      </a:r>
                      <a:r>
                        <a:rPr lang="en-US" sz="1600" dirty="0" err="1">
                          <a:effectLst/>
                        </a:rPr>
                        <a:t>strategi</a:t>
                      </a:r>
                      <a:r>
                        <a:rPr lang="en-US" sz="1600" dirty="0">
                          <a:effectLst/>
                        </a:rPr>
                        <a:t> </a:t>
                      </a:r>
                      <a:r>
                        <a:rPr lang="en-US" sz="1600" dirty="0" err="1">
                          <a:effectLst/>
                        </a:rPr>
                        <a:t>sosial</a:t>
                      </a:r>
                      <a:r>
                        <a:rPr lang="en-US" sz="1600" dirty="0">
                          <a:effectLst/>
                        </a:rPr>
                        <a:t> </a:t>
                      </a:r>
                      <a:r>
                        <a:rPr lang="en-US" sz="1600" dirty="0" err="1">
                          <a:effectLst/>
                        </a:rPr>
                        <a:t>terancang</a:t>
                      </a:r>
                      <a:endParaRPr lang="en-MY" sz="1600" dirty="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4</a:t>
                      </a:r>
                      <a:endParaRPr lang="en-MY" sz="1600">
                        <a:effectLst/>
                        <a:latin typeface="Calibri"/>
                        <a:ea typeface="Calibri"/>
                        <a:cs typeface="Arial"/>
                      </a:endParaRPr>
                    </a:p>
                  </a:txBody>
                  <a:tcPr marL="68580" marR="68580" marT="0" marB="0" anchor="ctr"/>
                </a:tc>
              </a:tr>
              <a:tr h="271852">
                <a:tc>
                  <a:txBody>
                    <a:bodyPr/>
                    <a:lstStyle/>
                    <a:p>
                      <a:pPr marL="0" marR="0" algn="just">
                        <a:lnSpc>
                          <a:spcPct val="107000"/>
                        </a:lnSpc>
                        <a:spcBef>
                          <a:spcPts val="0"/>
                        </a:spcBef>
                        <a:spcAft>
                          <a:spcPts val="0"/>
                        </a:spcAft>
                      </a:pPr>
                      <a:r>
                        <a:rPr lang="en-US" sz="1600">
                          <a:effectLst/>
                        </a:rPr>
                        <a:t>Bahasa Melayu sebagai bahasa perantara</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4</a:t>
                      </a:r>
                      <a:endParaRPr lang="en-MY" sz="1600">
                        <a:effectLst/>
                        <a:latin typeface="Calibri"/>
                        <a:ea typeface="Calibri"/>
                        <a:cs typeface="Arial"/>
                      </a:endParaRPr>
                    </a:p>
                  </a:txBody>
                  <a:tcPr marL="68580" marR="68580" marT="0" marB="0" anchor="ctr"/>
                </a:tc>
              </a:tr>
              <a:tr h="271852">
                <a:tc>
                  <a:txBody>
                    <a:bodyPr/>
                    <a:lstStyle/>
                    <a:p>
                      <a:pPr marL="0" marR="0" algn="just">
                        <a:lnSpc>
                          <a:spcPct val="107000"/>
                        </a:lnSpc>
                        <a:spcBef>
                          <a:spcPts val="0"/>
                        </a:spcBef>
                        <a:spcAft>
                          <a:spcPts val="0"/>
                        </a:spcAft>
                      </a:pPr>
                      <a:r>
                        <a:rPr lang="en-US" sz="1600">
                          <a:effectLst/>
                        </a:rPr>
                        <a:t>Penyatuan melalui nilai Agama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6</a:t>
                      </a:r>
                      <a:endParaRPr lang="en-MY" sz="1600">
                        <a:effectLst/>
                        <a:latin typeface="Calibri"/>
                        <a:ea typeface="Calibri"/>
                        <a:cs typeface="Arial"/>
                      </a:endParaRPr>
                    </a:p>
                  </a:txBody>
                  <a:tcPr marL="68580" marR="68580" marT="0" marB="0" anchor="ctr"/>
                </a:tc>
              </a:tr>
              <a:tr h="271852">
                <a:tc>
                  <a:txBody>
                    <a:bodyPr/>
                    <a:lstStyle/>
                    <a:p>
                      <a:pPr marL="0" marR="0" algn="just">
                        <a:lnSpc>
                          <a:spcPct val="107000"/>
                        </a:lnSpc>
                        <a:spcBef>
                          <a:spcPts val="0"/>
                        </a:spcBef>
                        <a:spcAft>
                          <a:spcPts val="0"/>
                        </a:spcAft>
                      </a:pPr>
                      <a:r>
                        <a:rPr lang="ms-MY" sz="1600">
                          <a:effectLst/>
                        </a:rPr>
                        <a:t>medium Rukun Tetangga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2</a:t>
                      </a:r>
                      <a:endParaRPr lang="en-MY" sz="1600">
                        <a:effectLst/>
                        <a:latin typeface="Calibri"/>
                        <a:ea typeface="Calibri"/>
                        <a:cs typeface="Arial"/>
                      </a:endParaRPr>
                    </a:p>
                  </a:txBody>
                  <a:tcPr marL="68580" marR="68580" marT="0" marB="0" anchor="ctr"/>
                </a:tc>
              </a:tr>
              <a:tr h="271852">
                <a:tc>
                  <a:txBody>
                    <a:bodyPr/>
                    <a:lstStyle/>
                    <a:p>
                      <a:pPr marL="0" marR="0" algn="just">
                        <a:lnSpc>
                          <a:spcPct val="107000"/>
                        </a:lnSpc>
                        <a:spcBef>
                          <a:spcPts val="0"/>
                        </a:spcBef>
                        <a:spcAft>
                          <a:spcPts val="0"/>
                        </a:spcAft>
                      </a:pPr>
                      <a:r>
                        <a:rPr lang="ms-MY" sz="1600">
                          <a:effectLst/>
                        </a:rPr>
                        <a:t>dasar Induk negara</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3</a:t>
                      </a:r>
                      <a:endParaRPr lang="en-MY" sz="1600">
                        <a:effectLst/>
                        <a:latin typeface="Calibri"/>
                        <a:ea typeface="Calibri"/>
                        <a:cs typeface="Arial"/>
                      </a:endParaRPr>
                    </a:p>
                  </a:txBody>
                  <a:tcPr marL="68580" marR="68580" marT="0" marB="0" anchor="ctr"/>
                </a:tc>
              </a:tr>
              <a:tr h="271852">
                <a:tc>
                  <a:txBody>
                    <a:bodyPr/>
                    <a:lstStyle/>
                    <a:p>
                      <a:pPr marL="0" marR="0" algn="just">
                        <a:lnSpc>
                          <a:spcPct val="107000"/>
                        </a:lnSpc>
                        <a:spcBef>
                          <a:spcPts val="0"/>
                        </a:spcBef>
                        <a:spcAft>
                          <a:spcPts val="0"/>
                        </a:spcAft>
                      </a:pPr>
                      <a:r>
                        <a:rPr lang="ms-MY" sz="1600">
                          <a:effectLst/>
                        </a:rPr>
                        <a:t>dialog mengurus identiti</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3</a:t>
                      </a:r>
                      <a:endParaRPr lang="en-MY" sz="1600">
                        <a:effectLst/>
                        <a:latin typeface="Calibri"/>
                        <a:ea typeface="Calibri"/>
                        <a:cs typeface="Arial"/>
                      </a:endParaRPr>
                    </a:p>
                  </a:txBody>
                  <a:tcPr marL="68580" marR="68580" marT="0" marB="0" anchor="ctr"/>
                </a:tc>
              </a:tr>
              <a:tr h="271852">
                <a:tc>
                  <a:txBody>
                    <a:bodyPr/>
                    <a:lstStyle/>
                    <a:p>
                      <a:pPr marL="0" marR="0" algn="just">
                        <a:lnSpc>
                          <a:spcPct val="107000"/>
                        </a:lnSpc>
                        <a:spcBef>
                          <a:spcPts val="0"/>
                        </a:spcBef>
                        <a:spcAft>
                          <a:spcPts val="0"/>
                        </a:spcAft>
                      </a:pPr>
                      <a:r>
                        <a:rPr lang="ms-MY" sz="1600">
                          <a:effectLst/>
                        </a:rPr>
                        <a:t>Rukun Negara</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6</a:t>
                      </a:r>
                      <a:endParaRPr lang="en-MY" sz="1600">
                        <a:effectLst/>
                        <a:latin typeface="Calibri"/>
                        <a:ea typeface="Calibri"/>
                        <a:cs typeface="Arial"/>
                      </a:endParaRPr>
                    </a:p>
                  </a:txBody>
                  <a:tcPr marL="68580" marR="68580" marT="0" marB="0" anchor="ctr"/>
                </a:tc>
              </a:tr>
              <a:tr h="271852">
                <a:tc>
                  <a:txBody>
                    <a:bodyPr/>
                    <a:lstStyle/>
                    <a:p>
                      <a:pPr marL="0" marR="0" algn="just">
                        <a:lnSpc>
                          <a:spcPct val="107000"/>
                        </a:lnSpc>
                        <a:spcBef>
                          <a:spcPts val="0"/>
                        </a:spcBef>
                        <a:spcAft>
                          <a:spcPts val="0"/>
                        </a:spcAft>
                      </a:pPr>
                      <a:r>
                        <a:rPr lang="ms-MY" sz="1600">
                          <a:effectLst/>
                        </a:rPr>
                        <a:t>pengurusan kepimpinan politik kepartian</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4</a:t>
                      </a:r>
                      <a:endParaRPr lang="en-MY" sz="1600">
                        <a:effectLst/>
                        <a:latin typeface="Calibri"/>
                        <a:ea typeface="Calibri"/>
                        <a:cs typeface="Arial"/>
                      </a:endParaRPr>
                    </a:p>
                  </a:txBody>
                  <a:tcPr marL="68580" marR="68580" marT="0" marB="0" anchor="ctr"/>
                </a:tc>
              </a:tr>
              <a:tr h="271852">
                <a:tc>
                  <a:txBody>
                    <a:bodyPr/>
                    <a:lstStyle/>
                    <a:p>
                      <a:pPr marL="0" marR="0" algn="just">
                        <a:lnSpc>
                          <a:spcPct val="107000"/>
                        </a:lnSpc>
                        <a:spcBef>
                          <a:spcPts val="0"/>
                        </a:spcBef>
                        <a:spcAft>
                          <a:spcPts val="0"/>
                        </a:spcAft>
                      </a:pPr>
                      <a:r>
                        <a:rPr lang="en-US" sz="1600">
                          <a:effectLst/>
                        </a:rPr>
                        <a:t>Sukan penyatu</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2</a:t>
                      </a:r>
                      <a:endParaRPr lang="en-MY" sz="1600">
                        <a:effectLst/>
                        <a:latin typeface="Calibri"/>
                        <a:ea typeface="Calibri"/>
                        <a:cs typeface="Arial"/>
                      </a:endParaRPr>
                    </a:p>
                  </a:txBody>
                  <a:tcPr marL="68580" marR="68580" marT="0" marB="0" anchor="ctr"/>
                </a:tc>
              </a:tr>
              <a:tr h="271852">
                <a:tc>
                  <a:txBody>
                    <a:bodyPr/>
                    <a:lstStyle/>
                    <a:p>
                      <a:pPr marL="0" marR="0" algn="just">
                        <a:lnSpc>
                          <a:spcPct val="107000"/>
                        </a:lnSpc>
                        <a:spcBef>
                          <a:spcPts val="0"/>
                        </a:spcBef>
                        <a:spcAft>
                          <a:spcPts val="0"/>
                        </a:spcAft>
                      </a:pPr>
                      <a:r>
                        <a:rPr lang="en-US" sz="1600">
                          <a:effectLst/>
                        </a:rPr>
                        <a:t>Makanan Malaysia</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1</a:t>
                      </a:r>
                      <a:endParaRPr lang="en-MY" sz="1600">
                        <a:effectLst/>
                        <a:latin typeface="Calibri"/>
                        <a:ea typeface="Calibri"/>
                        <a:cs typeface="Arial"/>
                      </a:endParaRPr>
                    </a:p>
                  </a:txBody>
                  <a:tcPr marL="68580" marR="68580" marT="0" marB="0" anchor="ctr"/>
                </a:tc>
              </a:tr>
              <a:tr h="271852">
                <a:tc>
                  <a:txBody>
                    <a:bodyPr/>
                    <a:lstStyle/>
                    <a:p>
                      <a:pPr marL="0" marR="0" algn="just">
                        <a:lnSpc>
                          <a:spcPct val="107000"/>
                        </a:lnSpc>
                        <a:spcBef>
                          <a:spcPts val="0"/>
                        </a:spcBef>
                        <a:spcAft>
                          <a:spcPts val="0"/>
                        </a:spcAft>
                      </a:pPr>
                      <a:r>
                        <a:rPr lang="en-US" sz="1600">
                          <a:effectLst/>
                        </a:rPr>
                        <a:t>Ikon Negara</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2</a:t>
                      </a:r>
                      <a:endParaRPr lang="en-MY" sz="1600">
                        <a:effectLst/>
                        <a:latin typeface="Calibri"/>
                        <a:ea typeface="Calibri"/>
                        <a:cs typeface="Arial"/>
                      </a:endParaRPr>
                    </a:p>
                  </a:txBody>
                  <a:tcPr marL="68580" marR="68580" marT="0" marB="0" anchor="ctr"/>
                </a:tc>
              </a:tr>
              <a:tr h="271852">
                <a:tc>
                  <a:txBody>
                    <a:bodyPr/>
                    <a:lstStyle/>
                    <a:p>
                      <a:pPr marL="0" marR="0" algn="just">
                        <a:lnSpc>
                          <a:spcPct val="107000"/>
                        </a:lnSpc>
                        <a:spcBef>
                          <a:spcPts val="0"/>
                        </a:spcBef>
                        <a:spcAft>
                          <a:spcPts val="0"/>
                        </a:spcAft>
                      </a:pPr>
                      <a:r>
                        <a:rPr lang="en-US" sz="1600">
                          <a:effectLst/>
                        </a:rPr>
                        <a:t>Simbol Negara spt bendera, jata, logo</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2</a:t>
                      </a:r>
                      <a:endParaRPr lang="en-MY" sz="1600">
                        <a:effectLst/>
                        <a:latin typeface="Calibri"/>
                        <a:ea typeface="Calibri"/>
                        <a:cs typeface="Arial"/>
                      </a:endParaRPr>
                    </a:p>
                  </a:txBody>
                  <a:tcPr marL="68580" marR="68580" marT="0" marB="0" anchor="ctr"/>
                </a:tc>
              </a:tr>
              <a:tr h="271852">
                <a:tc>
                  <a:txBody>
                    <a:bodyPr/>
                    <a:lstStyle/>
                    <a:p>
                      <a:pPr marL="0" marR="0" algn="just">
                        <a:lnSpc>
                          <a:spcPct val="107000"/>
                        </a:lnSpc>
                        <a:spcBef>
                          <a:spcPts val="0"/>
                        </a:spcBef>
                        <a:spcAft>
                          <a:spcPts val="0"/>
                        </a:spcAft>
                      </a:pPr>
                      <a:r>
                        <a:rPr lang="en-US" sz="1600">
                          <a:effectLst/>
                        </a:rPr>
                        <a:t>Kurikulum pengajian sama</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2</a:t>
                      </a:r>
                      <a:endParaRPr lang="en-MY" sz="1600">
                        <a:effectLst/>
                        <a:latin typeface="Calibri"/>
                        <a:ea typeface="Calibri"/>
                        <a:cs typeface="Arial"/>
                      </a:endParaRPr>
                    </a:p>
                  </a:txBody>
                  <a:tcPr marL="68580" marR="68580" marT="0" marB="0" anchor="ctr"/>
                </a:tc>
              </a:tr>
              <a:tr h="271852">
                <a:tc>
                  <a:txBody>
                    <a:bodyPr/>
                    <a:lstStyle/>
                    <a:p>
                      <a:pPr marL="0" marR="0" algn="just">
                        <a:lnSpc>
                          <a:spcPct val="107000"/>
                        </a:lnSpc>
                        <a:spcBef>
                          <a:spcPts val="0"/>
                        </a:spcBef>
                        <a:spcAft>
                          <a:spcPts val="0"/>
                        </a:spcAft>
                      </a:pPr>
                      <a:r>
                        <a:rPr lang="en-US" sz="1600">
                          <a:effectLst/>
                        </a:rPr>
                        <a:t>Perubahan sistem pemerintahan</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1</a:t>
                      </a:r>
                      <a:endParaRPr lang="en-MY" sz="1600">
                        <a:effectLst/>
                        <a:latin typeface="Calibri"/>
                        <a:ea typeface="Calibri"/>
                        <a:cs typeface="Arial"/>
                      </a:endParaRPr>
                    </a:p>
                  </a:txBody>
                  <a:tcPr marL="68580" marR="68580" marT="0" marB="0" anchor="ctr"/>
                </a:tc>
              </a:tr>
              <a:tr h="271852">
                <a:tc>
                  <a:txBody>
                    <a:bodyPr/>
                    <a:lstStyle/>
                    <a:p>
                      <a:pPr marL="0" marR="0" algn="just">
                        <a:lnSpc>
                          <a:spcPct val="107000"/>
                        </a:lnSpc>
                        <a:spcBef>
                          <a:spcPts val="0"/>
                        </a:spcBef>
                        <a:spcAft>
                          <a:spcPts val="0"/>
                        </a:spcAft>
                      </a:pPr>
                      <a:r>
                        <a:rPr lang="en-US" sz="1600">
                          <a:effectLst/>
                        </a:rPr>
                        <a:t>Kemaskini kontrak sosial</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 </a:t>
                      </a:r>
                      <a:endParaRPr lang="en-MY" sz="1600">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a:effectLst/>
                        </a:rPr>
                        <a:t>2</a:t>
                      </a:r>
                      <a:endParaRPr lang="en-MY" sz="1600">
                        <a:effectLst/>
                        <a:latin typeface="Calibri"/>
                        <a:ea typeface="Calibri"/>
                        <a:cs typeface="Arial"/>
                      </a:endParaRPr>
                    </a:p>
                  </a:txBody>
                  <a:tcPr marL="68580" marR="68580" marT="0" marB="0" anchor="ctr"/>
                </a:tc>
              </a:tr>
              <a:tr h="299936">
                <a:tc>
                  <a:txBody>
                    <a:bodyPr/>
                    <a:lstStyle/>
                    <a:p>
                      <a:pPr marL="0" marR="0" algn="just">
                        <a:lnSpc>
                          <a:spcPct val="107000"/>
                        </a:lnSpc>
                        <a:spcBef>
                          <a:spcPts val="0"/>
                        </a:spcBef>
                        <a:spcAft>
                          <a:spcPts val="0"/>
                        </a:spcAft>
                      </a:pPr>
                      <a:r>
                        <a:rPr lang="en-US" sz="1600" dirty="0">
                          <a:solidFill>
                            <a:srgbClr val="FF0000"/>
                          </a:solidFill>
                          <a:effectLst/>
                        </a:rPr>
                        <a:t>JUMLAH</a:t>
                      </a:r>
                      <a:endParaRPr lang="en-MY" sz="1600" dirty="0">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dirty="0">
                          <a:solidFill>
                            <a:srgbClr val="FF0000"/>
                          </a:solidFill>
                          <a:effectLst/>
                        </a:rPr>
                        <a:t>8</a:t>
                      </a:r>
                      <a:endParaRPr lang="en-MY" sz="1600" dirty="0">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dirty="0">
                          <a:solidFill>
                            <a:srgbClr val="FF0000"/>
                          </a:solidFill>
                          <a:effectLst/>
                        </a:rPr>
                        <a:t>6</a:t>
                      </a:r>
                      <a:endParaRPr lang="en-MY" sz="1600" dirty="0">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dirty="0">
                          <a:solidFill>
                            <a:srgbClr val="FF0000"/>
                          </a:solidFill>
                          <a:effectLst/>
                        </a:rPr>
                        <a:t>4</a:t>
                      </a:r>
                      <a:endParaRPr lang="en-MY" sz="1600" dirty="0">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dirty="0">
                          <a:solidFill>
                            <a:srgbClr val="FF0000"/>
                          </a:solidFill>
                          <a:effectLst/>
                        </a:rPr>
                        <a:t>10</a:t>
                      </a:r>
                      <a:endParaRPr lang="en-MY" sz="1600" dirty="0">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dirty="0">
                          <a:solidFill>
                            <a:srgbClr val="FF0000"/>
                          </a:solidFill>
                          <a:effectLst/>
                        </a:rPr>
                        <a:t>8</a:t>
                      </a:r>
                      <a:endParaRPr lang="en-MY" sz="1600" dirty="0">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dirty="0">
                          <a:solidFill>
                            <a:srgbClr val="FF0000"/>
                          </a:solidFill>
                          <a:effectLst/>
                        </a:rPr>
                        <a:t>7</a:t>
                      </a:r>
                      <a:endParaRPr lang="en-MY" sz="1600" dirty="0">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dirty="0">
                          <a:solidFill>
                            <a:srgbClr val="FF0000"/>
                          </a:solidFill>
                          <a:effectLst/>
                        </a:rPr>
                        <a:t>6</a:t>
                      </a:r>
                      <a:endParaRPr lang="en-MY" sz="1600" dirty="0">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dirty="0">
                          <a:solidFill>
                            <a:srgbClr val="FF0000"/>
                          </a:solidFill>
                          <a:effectLst/>
                        </a:rPr>
                        <a:t>5</a:t>
                      </a:r>
                      <a:endParaRPr lang="en-MY" sz="1600" dirty="0">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dirty="0">
                          <a:solidFill>
                            <a:srgbClr val="FF0000"/>
                          </a:solidFill>
                          <a:effectLst/>
                        </a:rPr>
                        <a:t>4</a:t>
                      </a:r>
                      <a:endParaRPr lang="en-MY" sz="1600" dirty="0">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dirty="0">
                          <a:solidFill>
                            <a:srgbClr val="FF0000"/>
                          </a:solidFill>
                          <a:effectLst/>
                        </a:rPr>
                        <a:t>6</a:t>
                      </a:r>
                      <a:endParaRPr lang="en-MY" sz="1600" dirty="0">
                        <a:solidFill>
                          <a:srgbClr val="FF0000"/>
                        </a:solidFill>
                        <a:effectLst/>
                        <a:latin typeface="Calibri"/>
                        <a:ea typeface="Calibri"/>
                        <a:cs typeface="Arial"/>
                      </a:endParaRPr>
                    </a:p>
                  </a:txBody>
                  <a:tcPr marL="68580" marR="68580" marT="0" marB="0" anchor="ctr"/>
                </a:tc>
                <a:tc>
                  <a:txBody>
                    <a:bodyPr/>
                    <a:lstStyle/>
                    <a:p>
                      <a:pPr marL="0" marR="0" algn="just">
                        <a:lnSpc>
                          <a:spcPct val="107000"/>
                        </a:lnSpc>
                        <a:spcBef>
                          <a:spcPts val="0"/>
                        </a:spcBef>
                        <a:spcAft>
                          <a:spcPts val="0"/>
                        </a:spcAft>
                      </a:pPr>
                      <a:r>
                        <a:rPr lang="en-US" sz="1600" dirty="0">
                          <a:solidFill>
                            <a:srgbClr val="FF0000"/>
                          </a:solidFill>
                          <a:effectLst/>
                        </a:rPr>
                        <a:t>64</a:t>
                      </a:r>
                      <a:endParaRPr lang="en-MY" sz="1600" dirty="0">
                        <a:solidFill>
                          <a:srgbClr val="FF0000"/>
                        </a:solidFill>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449810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6" y="2784"/>
            <a:ext cx="9137073" cy="1477328"/>
          </a:xfrm>
          <a:prstGeom prst="rect">
            <a:avLst/>
          </a:prstGeom>
        </p:spPr>
        <p:txBody>
          <a:bodyPr wrap="square">
            <a:spAutoFit/>
          </a:bodyPr>
          <a:lstStyle/>
          <a:p>
            <a:r>
              <a:rPr lang="ms-MY" b="1" dirty="0"/>
              <a:t>terdapat 4 fasa atau subprojek yang perlu dijayakan. 4 fasa tersebut ialah:</a:t>
            </a:r>
            <a:endParaRPr lang="en-MY" b="1" dirty="0"/>
          </a:p>
          <a:p>
            <a:pPr lvl="0"/>
            <a:r>
              <a:rPr lang="en-MY" dirty="0" smtClean="0"/>
              <a:t>1. </a:t>
            </a:r>
            <a:r>
              <a:rPr lang="en-MY" dirty="0" err="1" smtClean="0"/>
              <a:t>Indeks</a:t>
            </a:r>
            <a:r>
              <a:rPr lang="en-MY" dirty="0" smtClean="0"/>
              <a:t> </a:t>
            </a:r>
            <a:r>
              <a:rPr lang="en-MY" dirty="0" err="1"/>
              <a:t>keharmonian</a:t>
            </a:r>
            <a:r>
              <a:rPr lang="en-MY" dirty="0"/>
              <a:t> </a:t>
            </a:r>
            <a:r>
              <a:rPr lang="en-MY" dirty="0" err="1"/>
              <a:t>sosial</a:t>
            </a:r>
            <a:r>
              <a:rPr lang="en-MY" dirty="0"/>
              <a:t> </a:t>
            </a:r>
            <a:r>
              <a:rPr lang="en-MY" dirty="0" err="1"/>
              <a:t>masyarakat</a:t>
            </a:r>
            <a:r>
              <a:rPr lang="en-MY" dirty="0"/>
              <a:t> </a:t>
            </a:r>
            <a:r>
              <a:rPr lang="en-MY" dirty="0" err="1"/>
              <a:t>majmuk</a:t>
            </a:r>
            <a:r>
              <a:rPr lang="en-MY" dirty="0"/>
              <a:t> </a:t>
            </a:r>
            <a:r>
              <a:rPr lang="en-MY" dirty="0" err="1"/>
              <a:t>superdiversiti</a:t>
            </a:r>
            <a:endParaRPr lang="en-MY" dirty="0"/>
          </a:p>
          <a:p>
            <a:pPr lvl="0"/>
            <a:r>
              <a:rPr lang="en-MY" dirty="0" smtClean="0"/>
              <a:t>2. </a:t>
            </a:r>
            <a:r>
              <a:rPr lang="en-MY" dirty="0" err="1" smtClean="0"/>
              <a:t>Pengurusan</a:t>
            </a:r>
            <a:r>
              <a:rPr lang="en-MY" dirty="0" smtClean="0"/>
              <a:t> </a:t>
            </a:r>
            <a:r>
              <a:rPr lang="en-MY" dirty="0" err="1"/>
              <a:t>etnik</a:t>
            </a:r>
            <a:r>
              <a:rPr lang="en-MY" dirty="0"/>
              <a:t> </a:t>
            </a:r>
            <a:r>
              <a:rPr lang="en-MY" dirty="0" err="1"/>
              <a:t>berasaskan</a:t>
            </a:r>
            <a:r>
              <a:rPr lang="en-MY" dirty="0"/>
              <a:t> </a:t>
            </a:r>
            <a:r>
              <a:rPr lang="en-MY" dirty="0" err="1"/>
              <a:t>strategi</a:t>
            </a:r>
            <a:r>
              <a:rPr lang="en-MY" dirty="0"/>
              <a:t> </a:t>
            </a:r>
            <a:r>
              <a:rPr lang="en-MY" dirty="0" err="1"/>
              <a:t>sosial</a:t>
            </a:r>
            <a:r>
              <a:rPr lang="en-MY" dirty="0"/>
              <a:t> </a:t>
            </a:r>
            <a:r>
              <a:rPr lang="en-MY" dirty="0" err="1"/>
              <a:t>terancang</a:t>
            </a:r>
            <a:r>
              <a:rPr lang="en-MY" dirty="0"/>
              <a:t> </a:t>
            </a:r>
          </a:p>
          <a:p>
            <a:pPr lvl="0"/>
            <a:r>
              <a:rPr lang="en-MY" dirty="0" smtClean="0"/>
              <a:t>3. </a:t>
            </a:r>
            <a:r>
              <a:rPr lang="en-MY" dirty="0" err="1" smtClean="0"/>
              <a:t>Amalan</a:t>
            </a:r>
            <a:r>
              <a:rPr lang="en-MY" dirty="0" smtClean="0"/>
              <a:t> </a:t>
            </a:r>
            <a:r>
              <a:rPr lang="en-MY" dirty="0" err="1"/>
              <a:t>pemasukan</a:t>
            </a:r>
            <a:r>
              <a:rPr lang="en-MY" dirty="0"/>
              <a:t> </a:t>
            </a:r>
            <a:r>
              <a:rPr lang="en-MY" dirty="0" err="1"/>
              <a:t>sosial</a:t>
            </a:r>
            <a:r>
              <a:rPr lang="en-MY" dirty="0"/>
              <a:t> (</a:t>
            </a:r>
            <a:r>
              <a:rPr lang="en-MY" i="1" dirty="0"/>
              <a:t>social inclusion</a:t>
            </a:r>
            <a:r>
              <a:rPr lang="en-MY" dirty="0"/>
              <a:t>) </a:t>
            </a:r>
            <a:r>
              <a:rPr lang="en-MY" dirty="0" err="1"/>
              <a:t>komuniti</a:t>
            </a:r>
            <a:r>
              <a:rPr lang="en-MY" dirty="0"/>
              <a:t> </a:t>
            </a:r>
            <a:r>
              <a:rPr lang="en-MY" dirty="0" err="1"/>
              <a:t>transnasional</a:t>
            </a:r>
            <a:r>
              <a:rPr lang="en-MY" dirty="0"/>
              <a:t> </a:t>
            </a:r>
          </a:p>
          <a:p>
            <a:pPr lvl="0"/>
            <a:r>
              <a:rPr lang="en-MY" dirty="0" smtClean="0"/>
              <a:t>4. </a:t>
            </a:r>
            <a:r>
              <a:rPr lang="en-MY" dirty="0" err="1" smtClean="0"/>
              <a:t>Kerja-kerja</a:t>
            </a:r>
            <a:r>
              <a:rPr lang="en-MY" dirty="0" smtClean="0"/>
              <a:t> </a:t>
            </a:r>
            <a:r>
              <a:rPr lang="en-MY" dirty="0" err="1"/>
              <a:t>keamanan</a:t>
            </a:r>
            <a:r>
              <a:rPr lang="en-MY" dirty="0"/>
              <a:t> </a:t>
            </a:r>
            <a:r>
              <a:rPr lang="en-MY" dirty="0" err="1"/>
              <a:t>antara</a:t>
            </a:r>
            <a:r>
              <a:rPr lang="en-MY" dirty="0"/>
              <a:t> agama (</a:t>
            </a:r>
            <a:r>
              <a:rPr lang="en-MY" i="1" dirty="0"/>
              <a:t>interfaith </a:t>
            </a:r>
            <a:r>
              <a:rPr lang="en-MY" i="1" dirty="0" err="1"/>
              <a:t>peacework</a:t>
            </a:r>
            <a:r>
              <a:rPr lang="en-MY" dirty="0"/>
              <a:t>)</a:t>
            </a:r>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609600" y="1480112"/>
            <a:ext cx="9905999" cy="5835088"/>
          </a:xfrm>
          <a:prstGeom prst="rect">
            <a:avLst/>
          </a:prstGeom>
          <a:noFill/>
          <a:ln>
            <a:noFill/>
          </a:ln>
        </p:spPr>
      </p:pic>
    </p:spTree>
    <p:extLst>
      <p:ext uri="{BB962C8B-B14F-4D97-AF65-F5344CB8AC3E}">
        <p14:creationId xmlns:p14="http://schemas.microsoft.com/office/powerpoint/2010/main" val="2431166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533400" y="0"/>
            <a:ext cx="10744200" cy="6705599"/>
          </a:xfrm>
          <a:prstGeom prst="rect">
            <a:avLst/>
          </a:prstGeom>
        </p:spPr>
      </p:pic>
    </p:spTree>
    <p:extLst>
      <p:ext uri="{BB962C8B-B14F-4D97-AF65-F5344CB8AC3E}">
        <p14:creationId xmlns:p14="http://schemas.microsoft.com/office/powerpoint/2010/main" val="378194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7346"/>
            <a:ext cx="9144000" cy="6186309"/>
          </a:xfrm>
          <a:prstGeom prst="rect">
            <a:avLst/>
          </a:prstGeom>
        </p:spPr>
        <p:txBody>
          <a:bodyPr wrap="square">
            <a:spAutoFit/>
          </a:bodyPr>
          <a:lstStyle/>
          <a:p>
            <a:r>
              <a:rPr lang="en-GB" dirty="0"/>
              <a:t>The outcome would be an operational model which consists of four subprojects:</a:t>
            </a:r>
          </a:p>
          <a:p>
            <a:r>
              <a:rPr lang="en-GB" dirty="0"/>
              <a:t>First, the construction of a social harmony index exclusively for a super-diversity society of Malaysia. </a:t>
            </a:r>
          </a:p>
          <a:p>
            <a:r>
              <a:rPr lang="en-GB" dirty="0"/>
              <a:t>Second, the development of a more effective system for managing ethnic relations based on the diversity approach. </a:t>
            </a:r>
          </a:p>
          <a:p>
            <a:r>
              <a:rPr lang="en-GB" dirty="0"/>
              <a:t>Third, a generation of a social inclusion programme for the transnational community in Malaysia. </a:t>
            </a:r>
          </a:p>
          <a:p>
            <a:r>
              <a:rPr lang="en-GB" dirty="0"/>
              <a:t>Fourth, the development of an inter-faith module for super-diversity society in Malaysia. </a:t>
            </a:r>
          </a:p>
          <a:p>
            <a:endParaRPr lang="en-US" dirty="0" smtClean="0"/>
          </a:p>
          <a:p>
            <a:r>
              <a:rPr lang="en-US" dirty="0" err="1" smtClean="0"/>
              <a:t>Keempat-empat</a:t>
            </a:r>
            <a:r>
              <a:rPr lang="en-US" dirty="0" smtClean="0"/>
              <a:t> </a:t>
            </a:r>
            <a:r>
              <a:rPr lang="en-US" dirty="0" err="1"/>
              <a:t>subprojek</a:t>
            </a:r>
            <a:r>
              <a:rPr lang="en-US" dirty="0"/>
              <a:t> </a:t>
            </a:r>
            <a:r>
              <a:rPr lang="en-US" dirty="0" err="1"/>
              <a:t>berkenaan</a:t>
            </a:r>
            <a:r>
              <a:rPr lang="en-US" dirty="0"/>
              <a:t> </a:t>
            </a:r>
            <a:r>
              <a:rPr lang="en-US" dirty="0" err="1"/>
              <a:t>akan</a:t>
            </a:r>
            <a:r>
              <a:rPr lang="en-US" dirty="0"/>
              <a:t> </a:t>
            </a:r>
            <a:r>
              <a:rPr lang="en-US" dirty="0" err="1"/>
              <a:t>berkongsi</a:t>
            </a:r>
            <a:r>
              <a:rPr lang="en-US" dirty="0"/>
              <a:t> data </a:t>
            </a:r>
            <a:r>
              <a:rPr lang="en-US" dirty="0" err="1"/>
              <a:t>kritikal</a:t>
            </a:r>
            <a:r>
              <a:rPr lang="en-US" dirty="0"/>
              <a:t> </a:t>
            </a:r>
            <a:r>
              <a:rPr lang="en-US" dirty="0" err="1"/>
              <a:t>seperti</a:t>
            </a:r>
            <a:r>
              <a:rPr lang="en-US" dirty="0"/>
              <a:t>:</a:t>
            </a:r>
            <a:endParaRPr lang="en-MY" dirty="0"/>
          </a:p>
          <a:p>
            <a:pPr lvl="0"/>
            <a:r>
              <a:rPr lang="en-MY" dirty="0" err="1"/>
              <a:t>Indeks</a:t>
            </a:r>
            <a:r>
              <a:rPr lang="en-MY" dirty="0"/>
              <a:t> </a:t>
            </a:r>
            <a:r>
              <a:rPr lang="en-MY" dirty="0" err="1"/>
              <a:t>keharmonian</a:t>
            </a:r>
            <a:r>
              <a:rPr lang="en-MY" dirty="0"/>
              <a:t> </a:t>
            </a:r>
            <a:r>
              <a:rPr lang="en-MY" dirty="0" err="1"/>
              <a:t>sosial</a:t>
            </a:r>
            <a:r>
              <a:rPr lang="en-MY" dirty="0"/>
              <a:t> </a:t>
            </a:r>
            <a:r>
              <a:rPr lang="en-MY" dirty="0" err="1"/>
              <a:t>dalam</a:t>
            </a:r>
            <a:r>
              <a:rPr lang="en-MY" dirty="0"/>
              <a:t> </a:t>
            </a:r>
            <a:r>
              <a:rPr lang="en-MY" dirty="0" err="1"/>
              <a:t>kalangan</a:t>
            </a:r>
            <a:r>
              <a:rPr lang="en-MY" dirty="0"/>
              <a:t> </a:t>
            </a:r>
            <a:r>
              <a:rPr lang="en-MY" dirty="0" err="1"/>
              <a:t>masyarakat</a:t>
            </a:r>
            <a:r>
              <a:rPr lang="en-MY" dirty="0"/>
              <a:t> </a:t>
            </a:r>
            <a:r>
              <a:rPr lang="en-MY" dirty="0" err="1"/>
              <a:t>majmuk</a:t>
            </a:r>
            <a:r>
              <a:rPr lang="en-MY" dirty="0"/>
              <a:t> </a:t>
            </a:r>
            <a:r>
              <a:rPr lang="en-MY" dirty="0" err="1"/>
              <a:t>superdiversiti</a:t>
            </a:r>
            <a:r>
              <a:rPr lang="en-MY" dirty="0"/>
              <a:t> di Malaysia, yang </a:t>
            </a:r>
            <a:r>
              <a:rPr lang="en-MY" dirty="0" err="1"/>
              <a:t>menjadi</a:t>
            </a:r>
            <a:r>
              <a:rPr lang="en-MY" dirty="0"/>
              <a:t> </a:t>
            </a:r>
            <a:r>
              <a:rPr lang="en-MY" dirty="0" err="1"/>
              <a:t>asas</a:t>
            </a:r>
            <a:r>
              <a:rPr lang="en-MY" dirty="0"/>
              <a:t> </a:t>
            </a:r>
            <a:r>
              <a:rPr lang="en-MY" dirty="0" err="1"/>
              <a:t>kepada</a:t>
            </a:r>
            <a:r>
              <a:rPr lang="en-MY" dirty="0"/>
              <a:t> </a:t>
            </a:r>
            <a:r>
              <a:rPr lang="en-MY" dirty="0" err="1"/>
              <a:t>pengeksplorasian</a:t>
            </a:r>
            <a:r>
              <a:rPr lang="en-MY" dirty="0"/>
              <a:t> yang </a:t>
            </a:r>
            <a:r>
              <a:rPr lang="en-MY" dirty="0" err="1"/>
              <a:t>lebih</a:t>
            </a:r>
            <a:r>
              <a:rPr lang="en-MY" dirty="0"/>
              <a:t> </a:t>
            </a:r>
            <a:r>
              <a:rPr lang="en-MY" dirty="0" err="1"/>
              <a:t>mendalam</a:t>
            </a:r>
            <a:r>
              <a:rPr lang="en-MY" dirty="0"/>
              <a:t> </a:t>
            </a:r>
            <a:r>
              <a:rPr lang="en-MY" dirty="0" err="1"/>
              <a:t>kepada</a:t>
            </a:r>
            <a:r>
              <a:rPr lang="en-MY" dirty="0"/>
              <a:t> </a:t>
            </a:r>
            <a:r>
              <a:rPr lang="en-MY" dirty="0" err="1"/>
              <a:t>dimensi-dimensi</a:t>
            </a:r>
            <a:r>
              <a:rPr lang="en-MY" dirty="0"/>
              <a:t> </a:t>
            </a:r>
            <a:r>
              <a:rPr lang="en-MY" dirty="0" err="1"/>
              <a:t>kritikal</a:t>
            </a:r>
            <a:r>
              <a:rPr lang="en-MY" dirty="0"/>
              <a:t> </a:t>
            </a:r>
            <a:r>
              <a:rPr lang="en-MY" dirty="0" err="1"/>
              <a:t>keharmonian</a:t>
            </a:r>
            <a:r>
              <a:rPr lang="en-MY" dirty="0"/>
              <a:t> </a:t>
            </a:r>
            <a:r>
              <a:rPr lang="en-MY" dirty="0" err="1"/>
              <a:t>sosial</a:t>
            </a:r>
            <a:r>
              <a:rPr lang="en-MY" dirty="0"/>
              <a:t>,</a:t>
            </a:r>
          </a:p>
          <a:p>
            <a:pPr lvl="0"/>
            <a:r>
              <a:rPr lang="en-MY" dirty="0" err="1"/>
              <a:t>Pelan</a:t>
            </a:r>
            <a:r>
              <a:rPr lang="en-MY" dirty="0"/>
              <a:t> </a:t>
            </a:r>
            <a:r>
              <a:rPr lang="en-MY" i="1" dirty="0"/>
              <a:t>Geographical Information System</a:t>
            </a:r>
            <a:r>
              <a:rPr lang="en-MY" dirty="0"/>
              <a:t> (GIS) </a:t>
            </a:r>
            <a:r>
              <a:rPr lang="en-MY" dirty="0" err="1"/>
              <a:t>berkaitan</a:t>
            </a:r>
            <a:r>
              <a:rPr lang="en-MY" dirty="0"/>
              <a:t> </a:t>
            </a:r>
            <a:r>
              <a:rPr lang="en-MY" dirty="0" err="1"/>
              <a:t>lokasi</a:t>
            </a:r>
            <a:r>
              <a:rPr lang="en-MY" dirty="0"/>
              <a:t> </a:t>
            </a:r>
            <a:r>
              <a:rPr lang="en-MY" dirty="0" err="1"/>
              <a:t>tumpuan</a:t>
            </a:r>
            <a:r>
              <a:rPr lang="en-MY" dirty="0"/>
              <a:t> </a:t>
            </a:r>
            <a:r>
              <a:rPr lang="en-MY" dirty="0" err="1"/>
              <a:t>komuniti-komuniti</a:t>
            </a:r>
            <a:r>
              <a:rPr lang="en-MY" dirty="0"/>
              <a:t> </a:t>
            </a:r>
            <a:r>
              <a:rPr lang="en-MY" dirty="0" err="1"/>
              <a:t>transnasional</a:t>
            </a:r>
            <a:r>
              <a:rPr lang="en-MY" dirty="0"/>
              <a:t> yang </a:t>
            </a:r>
            <a:r>
              <a:rPr lang="en-MY" dirty="0" err="1"/>
              <a:t>terdapat</a:t>
            </a:r>
            <a:r>
              <a:rPr lang="en-MY" dirty="0"/>
              <a:t> di </a:t>
            </a:r>
            <a:r>
              <a:rPr lang="en-MY" dirty="0" err="1"/>
              <a:t>dalam</a:t>
            </a:r>
            <a:r>
              <a:rPr lang="en-MY" dirty="0"/>
              <a:t> </a:t>
            </a:r>
            <a:r>
              <a:rPr lang="en-MY" dirty="0" err="1"/>
              <a:t>negara</a:t>
            </a:r>
            <a:r>
              <a:rPr lang="en-MY" dirty="0"/>
              <a:t>,</a:t>
            </a:r>
          </a:p>
          <a:p>
            <a:pPr lvl="0"/>
            <a:r>
              <a:rPr lang="en-MY" dirty="0"/>
              <a:t>Data </a:t>
            </a:r>
            <a:r>
              <a:rPr lang="en-MY" dirty="0" err="1"/>
              <a:t>mengenai</a:t>
            </a:r>
            <a:r>
              <a:rPr lang="en-MY" dirty="0"/>
              <a:t> </a:t>
            </a:r>
            <a:r>
              <a:rPr lang="en-MY" dirty="0" err="1"/>
              <a:t>strategi</a:t>
            </a:r>
            <a:r>
              <a:rPr lang="en-MY" dirty="0"/>
              <a:t> </a:t>
            </a:r>
            <a:r>
              <a:rPr lang="en-MY" dirty="0" err="1"/>
              <a:t>dan</a:t>
            </a:r>
            <a:r>
              <a:rPr lang="en-MY" dirty="0"/>
              <a:t> </a:t>
            </a:r>
            <a:r>
              <a:rPr lang="en-MY" dirty="0" err="1"/>
              <a:t>amalan</a:t>
            </a:r>
            <a:r>
              <a:rPr lang="en-MY" dirty="0"/>
              <a:t> </a:t>
            </a:r>
            <a:r>
              <a:rPr lang="en-MY" dirty="0" err="1"/>
              <a:t>terbaik</a:t>
            </a:r>
            <a:r>
              <a:rPr lang="en-MY" dirty="0"/>
              <a:t> </a:t>
            </a:r>
            <a:r>
              <a:rPr lang="en-MY" dirty="0" err="1"/>
              <a:t>pengurusan</a:t>
            </a:r>
            <a:r>
              <a:rPr lang="en-MY" dirty="0"/>
              <a:t> </a:t>
            </a:r>
            <a:r>
              <a:rPr lang="en-MY" dirty="0" err="1"/>
              <a:t>hubungan</a:t>
            </a:r>
            <a:r>
              <a:rPr lang="en-MY" dirty="0"/>
              <a:t> </a:t>
            </a:r>
            <a:r>
              <a:rPr lang="en-MY" dirty="0" err="1"/>
              <a:t>etnik</a:t>
            </a:r>
            <a:r>
              <a:rPr lang="en-MY" dirty="0"/>
              <a:t> </a:t>
            </a:r>
            <a:r>
              <a:rPr lang="en-MY" dirty="0" err="1"/>
              <a:t>dalam</a:t>
            </a:r>
            <a:r>
              <a:rPr lang="en-MY" dirty="0"/>
              <a:t> </a:t>
            </a:r>
            <a:r>
              <a:rPr lang="en-MY" dirty="0" err="1"/>
              <a:t>masyarakat</a:t>
            </a:r>
            <a:r>
              <a:rPr lang="en-MY" dirty="0"/>
              <a:t> </a:t>
            </a:r>
            <a:r>
              <a:rPr lang="en-MY" dirty="0" err="1"/>
              <a:t>majmuk</a:t>
            </a:r>
            <a:r>
              <a:rPr lang="en-MY" dirty="0"/>
              <a:t> </a:t>
            </a:r>
            <a:r>
              <a:rPr lang="en-MY" dirty="0" err="1"/>
              <a:t>superdiversiti</a:t>
            </a:r>
            <a:r>
              <a:rPr lang="en-MY" dirty="0"/>
              <a:t>. Data-data </a:t>
            </a:r>
            <a:r>
              <a:rPr lang="en-MY" dirty="0" err="1"/>
              <a:t>asas</a:t>
            </a:r>
            <a:r>
              <a:rPr lang="en-MY" dirty="0"/>
              <a:t> </a:t>
            </a:r>
            <a:r>
              <a:rPr lang="en-MY" dirty="0" err="1"/>
              <a:t>ini</a:t>
            </a:r>
            <a:r>
              <a:rPr lang="en-MY" dirty="0"/>
              <a:t> </a:t>
            </a:r>
            <a:r>
              <a:rPr lang="en-MY" dirty="0" err="1"/>
              <a:t>akan</a:t>
            </a:r>
            <a:r>
              <a:rPr lang="en-MY" dirty="0"/>
              <a:t> </a:t>
            </a:r>
            <a:r>
              <a:rPr lang="en-MY" dirty="0" err="1"/>
              <a:t>disimpan</a:t>
            </a:r>
            <a:r>
              <a:rPr lang="en-MY" dirty="0"/>
              <a:t> di </a:t>
            </a:r>
            <a:r>
              <a:rPr lang="en-MY" dirty="0" err="1"/>
              <a:t>dalam</a:t>
            </a:r>
            <a:r>
              <a:rPr lang="en-MY" dirty="0"/>
              <a:t> </a:t>
            </a:r>
            <a:r>
              <a:rPr lang="en-MY" dirty="0" err="1"/>
              <a:t>satu</a:t>
            </a:r>
            <a:r>
              <a:rPr lang="en-MY" dirty="0"/>
              <a:t> </a:t>
            </a:r>
            <a:r>
              <a:rPr lang="en-MY" dirty="0" err="1"/>
              <a:t>kerangka</a:t>
            </a:r>
            <a:r>
              <a:rPr lang="en-MY" dirty="0"/>
              <a:t> </a:t>
            </a:r>
            <a:r>
              <a:rPr lang="en-MY" dirty="0" err="1"/>
              <a:t>kerja</a:t>
            </a:r>
            <a:r>
              <a:rPr lang="en-MY" dirty="0"/>
              <a:t> </a:t>
            </a:r>
            <a:r>
              <a:rPr lang="en-MY" dirty="0" err="1"/>
              <a:t>utama</a:t>
            </a:r>
            <a:r>
              <a:rPr lang="en-MY" dirty="0"/>
              <a:t> </a:t>
            </a:r>
            <a:r>
              <a:rPr lang="en-MY" dirty="0" err="1"/>
              <a:t>analisis</a:t>
            </a:r>
            <a:r>
              <a:rPr lang="en-MY" dirty="0"/>
              <a:t>, </a:t>
            </a:r>
            <a:r>
              <a:rPr lang="en-MY" dirty="0" err="1"/>
              <a:t>dan</a:t>
            </a:r>
            <a:r>
              <a:rPr lang="en-MY" dirty="0"/>
              <a:t> </a:t>
            </a:r>
            <a:r>
              <a:rPr lang="en-MY" dirty="0" err="1"/>
              <a:t>boleh</a:t>
            </a:r>
            <a:r>
              <a:rPr lang="en-MY" dirty="0"/>
              <a:t> </a:t>
            </a:r>
            <a:r>
              <a:rPr lang="en-MY" dirty="0" err="1"/>
              <a:t>diakses</a:t>
            </a:r>
            <a:r>
              <a:rPr lang="en-MY" dirty="0"/>
              <a:t> </a:t>
            </a:r>
            <a:r>
              <a:rPr lang="en-MY" dirty="0" err="1"/>
              <a:t>oleh</a:t>
            </a:r>
            <a:r>
              <a:rPr lang="en-MY" dirty="0"/>
              <a:t> </a:t>
            </a:r>
            <a:r>
              <a:rPr lang="en-MY" dirty="0" err="1"/>
              <a:t>semua</a:t>
            </a:r>
            <a:r>
              <a:rPr lang="en-MY" dirty="0"/>
              <a:t> </a:t>
            </a:r>
            <a:r>
              <a:rPr lang="en-MY" dirty="0" err="1"/>
              <a:t>subprojek</a:t>
            </a:r>
            <a:r>
              <a:rPr lang="en-MY" dirty="0"/>
              <a:t>.</a:t>
            </a:r>
          </a:p>
          <a:p>
            <a:r>
              <a:rPr lang="en-US" dirty="0" err="1"/>
              <a:t>Pewujudan</a:t>
            </a:r>
            <a:r>
              <a:rPr lang="en-US" dirty="0"/>
              <a:t> </a:t>
            </a:r>
            <a:r>
              <a:rPr lang="en-US" dirty="0" err="1"/>
              <a:t>satu</a:t>
            </a:r>
            <a:r>
              <a:rPr lang="en-US" dirty="0"/>
              <a:t> </a:t>
            </a:r>
            <a:r>
              <a:rPr lang="en-US" dirty="0" err="1"/>
              <a:t>pangkalan</a:t>
            </a:r>
            <a:r>
              <a:rPr lang="en-US" dirty="0"/>
              <a:t> data </a:t>
            </a:r>
            <a:r>
              <a:rPr lang="en-US" dirty="0" err="1"/>
              <a:t>mengenai</a:t>
            </a:r>
            <a:r>
              <a:rPr lang="en-US" dirty="0"/>
              <a:t> </a:t>
            </a:r>
            <a:r>
              <a:rPr lang="en-US" dirty="0" err="1"/>
              <a:t>kajian</a:t>
            </a:r>
            <a:r>
              <a:rPr lang="en-US" dirty="0"/>
              <a:t> </a:t>
            </a:r>
            <a:r>
              <a:rPr lang="en-US" dirty="0" err="1"/>
              <a:t>ini</a:t>
            </a:r>
            <a:r>
              <a:rPr lang="en-US" dirty="0"/>
              <a:t> </a:t>
            </a:r>
            <a:r>
              <a:rPr lang="en-US" dirty="0" err="1"/>
              <a:t>dibuat</a:t>
            </a:r>
            <a:r>
              <a:rPr lang="en-US" dirty="0"/>
              <a:t> </a:t>
            </a:r>
            <a:r>
              <a:rPr lang="en-US" dirty="0" err="1"/>
              <a:t>bagi</a:t>
            </a:r>
            <a:r>
              <a:rPr lang="en-US" dirty="0"/>
              <a:t> </a:t>
            </a:r>
            <a:r>
              <a:rPr lang="en-US" dirty="0" err="1"/>
              <a:t>membolehkan</a:t>
            </a:r>
            <a:r>
              <a:rPr lang="en-US" dirty="0"/>
              <a:t> </a:t>
            </a:r>
            <a:r>
              <a:rPr lang="en-US" dirty="0" err="1"/>
              <a:t>para</a:t>
            </a:r>
            <a:r>
              <a:rPr lang="en-US" dirty="0"/>
              <a:t> </a:t>
            </a:r>
            <a:r>
              <a:rPr lang="en-US" dirty="0" err="1"/>
              <a:t>pengkaji</a:t>
            </a:r>
            <a:r>
              <a:rPr lang="en-US" dirty="0"/>
              <a:t> </a:t>
            </a:r>
            <a:r>
              <a:rPr lang="en-US" dirty="0" err="1"/>
              <a:t>dan</a:t>
            </a:r>
            <a:r>
              <a:rPr lang="en-US" dirty="0"/>
              <a:t> </a:t>
            </a:r>
            <a:r>
              <a:rPr lang="en-US" dirty="0" err="1"/>
              <a:t>semua</a:t>
            </a:r>
            <a:r>
              <a:rPr lang="en-US" dirty="0"/>
              <a:t> </a:t>
            </a:r>
            <a:r>
              <a:rPr lang="en-US" dirty="0" err="1"/>
              <a:t>agensi</a:t>
            </a:r>
            <a:r>
              <a:rPr lang="en-US" dirty="0"/>
              <a:t> yang </a:t>
            </a:r>
            <a:r>
              <a:rPr lang="en-US" dirty="0" err="1"/>
              <a:t>terbabit</a:t>
            </a:r>
            <a:r>
              <a:rPr lang="en-US" dirty="0"/>
              <a:t> di </a:t>
            </a:r>
            <a:r>
              <a:rPr lang="en-US" dirty="0" err="1"/>
              <a:t>dalam</a:t>
            </a:r>
            <a:r>
              <a:rPr lang="en-US" dirty="0"/>
              <a:t> </a:t>
            </a:r>
            <a:r>
              <a:rPr lang="en-US" dirty="0" err="1"/>
              <a:t>kajian</a:t>
            </a:r>
            <a:r>
              <a:rPr lang="en-US" dirty="0"/>
              <a:t> </a:t>
            </a:r>
            <a:r>
              <a:rPr lang="en-US" dirty="0" err="1"/>
              <a:t>ini</a:t>
            </a:r>
            <a:r>
              <a:rPr lang="en-US" dirty="0"/>
              <a:t> </a:t>
            </a:r>
            <a:r>
              <a:rPr lang="en-US" dirty="0" err="1"/>
              <a:t>berkongsi</a:t>
            </a:r>
            <a:r>
              <a:rPr lang="en-US" dirty="0"/>
              <a:t> data (</a:t>
            </a:r>
            <a:r>
              <a:rPr lang="en-US" dirty="0" err="1"/>
              <a:t>secara</a:t>
            </a:r>
            <a:r>
              <a:rPr lang="en-US" dirty="0"/>
              <a:t> </a:t>
            </a:r>
            <a:r>
              <a:rPr lang="en-US" dirty="0" err="1"/>
              <a:t>beretika</a:t>
            </a:r>
            <a:r>
              <a:rPr lang="en-US" dirty="0"/>
              <a:t>) </a:t>
            </a:r>
            <a:r>
              <a:rPr lang="en-US" dirty="0" err="1"/>
              <a:t>bagi</a:t>
            </a:r>
            <a:r>
              <a:rPr lang="en-US" dirty="0"/>
              <a:t> </a:t>
            </a:r>
            <a:r>
              <a:rPr lang="en-US" dirty="0" err="1"/>
              <a:t>tujuan</a:t>
            </a:r>
            <a:r>
              <a:rPr lang="en-US" dirty="0"/>
              <a:t> </a:t>
            </a:r>
            <a:r>
              <a:rPr lang="en-US" dirty="0" err="1"/>
              <a:t>penerbitan</a:t>
            </a:r>
            <a:r>
              <a:rPr lang="en-US" dirty="0"/>
              <a:t> </a:t>
            </a:r>
            <a:r>
              <a:rPr lang="en-US" dirty="0" err="1"/>
              <a:t>dan</a:t>
            </a:r>
            <a:r>
              <a:rPr lang="en-US" dirty="0"/>
              <a:t> </a:t>
            </a:r>
            <a:r>
              <a:rPr lang="en-US" dirty="0" err="1"/>
              <a:t>sirkulasi</a:t>
            </a:r>
            <a:r>
              <a:rPr lang="en-US" dirty="0"/>
              <a:t> data </a:t>
            </a:r>
            <a:r>
              <a:rPr lang="en-US" dirty="0" err="1"/>
              <a:t>dalam</a:t>
            </a:r>
            <a:r>
              <a:rPr lang="en-US" dirty="0"/>
              <a:t> </a:t>
            </a:r>
            <a:r>
              <a:rPr lang="en-US" dirty="0" err="1"/>
              <a:t>konferen</a:t>
            </a:r>
            <a:r>
              <a:rPr lang="en-US" dirty="0"/>
              <a:t> </a:t>
            </a:r>
            <a:r>
              <a:rPr lang="en-US" dirty="0" err="1"/>
              <a:t>dan</a:t>
            </a:r>
            <a:r>
              <a:rPr lang="en-US" dirty="0"/>
              <a:t> seminar; </a:t>
            </a:r>
            <a:r>
              <a:rPr lang="en-US" dirty="0" err="1"/>
              <a:t>sama</a:t>
            </a:r>
            <a:r>
              <a:rPr lang="en-US" dirty="0"/>
              <a:t> </a:t>
            </a:r>
            <a:r>
              <a:rPr lang="en-US" dirty="0" err="1"/>
              <a:t>ada</a:t>
            </a:r>
            <a:r>
              <a:rPr lang="en-US" dirty="0"/>
              <a:t> di </a:t>
            </a:r>
            <a:r>
              <a:rPr lang="en-US" dirty="0" err="1"/>
              <a:t>peringkat</a:t>
            </a:r>
            <a:r>
              <a:rPr lang="en-US" dirty="0"/>
              <a:t> </a:t>
            </a:r>
            <a:r>
              <a:rPr lang="en-US" dirty="0" err="1"/>
              <a:t>tempatan</a:t>
            </a:r>
            <a:r>
              <a:rPr lang="en-US" dirty="0"/>
              <a:t> </a:t>
            </a:r>
            <a:r>
              <a:rPr lang="en-US" dirty="0" err="1"/>
              <a:t>mahupun</a:t>
            </a:r>
            <a:r>
              <a:rPr lang="en-US" dirty="0"/>
              <a:t> </a:t>
            </a:r>
            <a:r>
              <a:rPr lang="en-US" dirty="0" err="1"/>
              <a:t>antarabangsa</a:t>
            </a:r>
            <a:r>
              <a:rPr lang="en-US" dirty="0"/>
              <a:t>.</a:t>
            </a:r>
            <a:endParaRPr lang="en-MY" dirty="0"/>
          </a:p>
        </p:txBody>
      </p:sp>
    </p:spTree>
    <p:extLst>
      <p:ext uri="{BB962C8B-B14F-4D97-AF65-F5344CB8AC3E}">
        <p14:creationId xmlns:p14="http://schemas.microsoft.com/office/powerpoint/2010/main" val="856942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TotalTime>
  <Words>1191</Words>
  <Application>Microsoft Office PowerPoint</Application>
  <PresentationFormat>On-screen Show (4:3)</PresentationFormat>
  <Paragraphs>295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14</cp:revision>
  <dcterms:created xsi:type="dcterms:W3CDTF">2020-08-12T07:07:05Z</dcterms:created>
  <dcterms:modified xsi:type="dcterms:W3CDTF">2020-08-14T23:22:01Z</dcterms:modified>
</cp:coreProperties>
</file>